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ink/ink1.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0"/>
  </p:notesMasterIdLst>
  <p:sldIdLst>
    <p:sldId id="256" r:id="rId2"/>
    <p:sldId id="257" r:id="rId3"/>
    <p:sldId id="299" r:id="rId4"/>
    <p:sldId id="300" r:id="rId5"/>
    <p:sldId id="362" r:id="rId6"/>
    <p:sldId id="363" r:id="rId7"/>
    <p:sldId id="394" r:id="rId8"/>
    <p:sldId id="301" r:id="rId9"/>
    <p:sldId id="393" r:id="rId10"/>
    <p:sldId id="306" r:id="rId11"/>
    <p:sldId id="307" r:id="rId12"/>
    <p:sldId id="390" r:id="rId13"/>
    <p:sldId id="391" r:id="rId14"/>
    <p:sldId id="309" r:id="rId15"/>
    <p:sldId id="308" r:id="rId16"/>
    <p:sldId id="310" r:id="rId17"/>
    <p:sldId id="313" r:id="rId18"/>
    <p:sldId id="311" r:id="rId19"/>
    <p:sldId id="414" r:id="rId20"/>
    <p:sldId id="312" r:id="rId21"/>
    <p:sldId id="305" r:id="rId22"/>
    <p:sldId id="315" r:id="rId23"/>
    <p:sldId id="396" r:id="rId24"/>
    <p:sldId id="398" r:id="rId25"/>
    <p:sldId id="397" r:id="rId26"/>
    <p:sldId id="316" r:id="rId27"/>
    <p:sldId id="388" r:id="rId28"/>
    <p:sldId id="389" r:id="rId29"/>
    <p:sldId id="317" r:id="rId30"/>
    <p:sldId id="364" r:id="rId31"/>
    <p:sldId id="365" r:id="rId32"/>
    <p:sldId id="366" r:id="rId33"/>
    <p:sldId id="320" r:id="rId34"/>
    <p:sldId id="321" r:id="rId35"/>
    <p:sldId id="367" r:id="rId36"/>
    <p:sldId id="322" r:id="rId37"/>
    <p:sldId id="318" r:id="rId38"/>
    <p:sldId id="319" r:id="rId39"/>
    <p:sldId id="368" r:id="rId40"/>
    <p:sldId id="369" r:id="rId41"/>
    <p:sldId id="323" r:id="rId42"/>
    <p:sldId id="324" r:id="rId43"/>
    <p:sldId id="370" r:id="rId44"/>
    <p:sldId id="371" r:id="rId45"/>
    <p:sldId id="325" r:id="rId46"/>
    <p:sldId id="326" r:id="rId47"/>
    <p:sldId id="372" r:id="rId48"/>
    <p:sldId id="328" r:id="rId49"/>
    <p:sldId id="373" r:id="rId50"/>
    <p:sldId id="327" r:id="rId51"/>
    <p:sldId id="329" r:id="rId52"/>
    <p:sldId id="331" r:id="rId53"/>
    <p:sldId id="374" r:id="rId54"/>
    <p:sldId id="375" r:id="rId55"/>
    <p:sldId id="332" r:id="rId56"/>
    <p:sldId id="333" r:id="rId57"/>
    <p:sldId id="376" r:id="rId58"/>
    <p:sldId id="377" r:id="rId59"/>
    <p:sldId id="378" r:id="rId60"/>
    <p:sldId id="334" r:id="rId61"/>
    <p:sldId id="399" r:id="rId62"/>
    <p:sldId id="400" r:id="rId63"/>
    <p:sldId id="335" r:id="rId64"/>
    <p:sldId id="379" r:id="rId65"/>
    <p:sldId id="380" r:id="rId66"/>
    <p:sldId id="336" r:id="rId67"/>
    <p:sldId id="337" r:id="rId68"/>
    <p:sldId id="382" r:id="rId69"/>
    <p:sldId id="381" r:id="rId70"/>
    <p:sldId id="384" r:id="rId71"/>
    <p:sldId id="383" r:id="rId72"/>
    <p:sldId id="340" r:id="rId73"/>
    <p:sldId id="386" r:id="rId74"/>
    <p:sldId id="387" r:id="rId75"/>
    <p:sldId id="341" r:id="rId76"/>
    <p:sldId id="338" r:id="rId77"/>
    <p:sldId id="402" r:id="rId78"/>
    <p:sldId id="339" r:id="rId79"/>
    <p:sldId id="410" r:id="rId80"/>
    <p:sldId id="413" r:id="rId81"/>
    <p:sldId id="303" r:id="rId82"/>
    <p:sldId id="304" r:id="rId83"/>
    <p:sldId id="342" r:id="rId84"/>
    <p:sldId id="343" r:id="rId85"/>
    <p:sldId id="344" r:id="rId86"/>
    <p:sldId id="345" r:id="rId87"/>
    <p:sldId id="346" r:id="rId88"/>
    <p:sldId id="347" r:id="rId89"/>
    <p:sldId id="348" r:id="rId90"/>
    <p:sldId id="349" r:id="rId91"/>
    <p:sldId id="350" r:id="rId92"/>
    <p:sldId id="404" r:id="rId93"/>
    <p:sldId id="405" r:id="rId94"/>
    <p:sldId id="406" r:id="rId95"/>
    <p:sldId id="351" r:id="rId96"/>
    <p:sldId id="403" r:id="rId97"/>
    <p:sldId id="352" r:id="rId98"/>
    <p:sldId id="353" r:id="rId99"/>
    <p:sldId id="357" r:id="rId100"/>
    <p:sldId id="354" r:id="rId101"/>
    <p:sldId id="355" r:id="rId102"/>
    <p:sldId id="356" r:id="rId103"/>
    <p:sldId id="359" r:id="rId104"/>
    <p:sldId id="407" r:id="rId105"/>
    <p:sldId id="408" r:id="rId106"/>
    <p:sldId id="409" r:id="rId107"/>
    <p:sldId id="360" r:id="rId108"/>
    <p:sldId id="361" r:id="rId10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294" autoAdjust="0"/>
    <p:restoredTop sz="93792" autoAdjust="0"/>
  </p:normalViewPr>
  <p:slideViewPr>
    <p:cSldViewPr>
      <p:cViewPr varScale="1">
        <p:scale>
          <a:sx n="67" d="100"/>
          <a:sy n="67" d="100"/>
        </p:scale>
        <p:origin x="1272" y="56"/>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viewProps" Target="view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theme" Target="theme/theme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presProps" Target="presProps.xml"/></Relationships>
</file>

<file path=ppt/ink/ink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2.13592" units="1/cm"/>
          <inkml:channelProperty channel="Y" name="resolution" value="62.06897" units="1/cm"/>
          <inkml:channelProperty channel="T" name="resolution" value="1" units="1/dev"/>
        </inkml:channelProperties>
      </inkml:inkSource>
      <inkml:timestamp xml:id="ts0" timeString="2020-08-12T12:13:08.871"/>
    </inkml:context>
    <inkml:brush xml:id="br0">
      <inkml:brushProperty name="width" value="0.05292" units="cm"/>
      <inkml:brushProperty name="height" value="0.05292" units="cm"/>
      <inkml:brushProperty name="color" value="#FF0000"/>
    </inkml:brush>
  </inkml:definitions>
  <inkml:trace contextRef="#ctx0" brushRef="#br0">7356 14023 0,'35'0'359,"71"0"-327,-53 0-32,0 0 15,-18 0-15,18 0 16,-18 0-16,0 0 15,36 0-15,-18 0 16,0 0-16,70-18 16,-70 18-16,0-17 15,18 17-15,-18-18 16,0 18-16,-1-18 16,1 18-16,0 0 0,18-17 15,-54 17-15,19 0 16,-1 0-16,0 0 15,-17 0-15,17 0 0,-17 0 16,17 0-16,0 0 16,-17 0-16,0 0 15,-1 0 1,1 0-16,17 0 16,-17 0-1,0 0 1,-1 0-16,1 0 15,-1 0-15,1 0 16,17 0 0,1 0-1,-19 0 1,19-18 0,-19 18-16,1 0 15,-1 0-15,1 0 16,0 0-16,-1 0 15,1 0-15,0 0 16,-1 0-16,1 0 0,17 0 16,-17 0-16,17 0 15,0 0 1,36 0 0,-36 0-16,1 0 0,-19 0 15,18 0-15,1 0 16,-19 0-16,1 0 15,0 0 1,-1 0-16,36 18 31,-35-18-31,17 17 0,-17-17 0,-1 18 16,36-18 0,-35 0-1,17 0-15,-17 18 16,-1-1-16,19-17 0,17 0 15,53 18 1,-71-18-16,18 18 16,-18-18-1,18 0-15,-35 0 16,-1 0-16,36 0 16,-35 0-16,-1 0 0,19 0 15,17-18 1,-18 18-16,0 0 15,-17 0-15,-18-18 16,17 18-16,19 0 16,-1 0-1,-17 0-15,-1 0 16,19 0 0,-19 0-16,1 0 15,-1 0 1,1 0-16,17 0 0,1 0 15,-19 0-15,36 0 32,-35 0-17,17 0-15,-17 0 16,35-17 0,-36 17-1,19-36 1</inkml:trace>
  <inkml:trace contextRef="#ctx0" brushRef="#br0" timeOffset="11015.72">8238 14358 0,'88'0'250,"141"-18"-234,-158 18 0,17-17-16,-18 17 15,-17 0-15,-17 0 16,70 0-16,-54 0 16,1 0-16,-17 0 15,69 0-15,-52 17 0,0-17 16,18 18-16,-18-18 15,0 18-15,-36-1 16,19-17-16,-1 0 16,0 18-16,18-18 15,0 35-15,0-35 16,0 18-16,0-18 16,-18 0-16,-17 0 15,17 0-15,18 0 0,-18 0 16,0 0-16,1 0 15,-1 0-15,0 0 16,1 0-16,-19 0 16,54 0-16,-54 0 15,54 0 1,-53 0 0,-1 0-1,1 0-15,-1 0 16,1 0 31,-18-18-32,0 1 17,0-1-32</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71EC6C7-FB2E-4415-8A7A-66D4625C9E2D}" type="datetimeFigureOut">
              <a:rPr lang="en-US" smtClean="0"/>
              <a:t>5/12/2021</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7752E57-F942-478E-A593-D73CFD6CC777}" type="slidenum">
              <a:rPr lang="en-US" smtClean="0"/>
              <a:t>‹#›</a:t>
            </a:fld>
            <a:endParaRPr lang="en-US" dirty="0"/>
          </a:p>
        </p:txBody>
      </p:sp>
    </p:spTree>
    <p:extLst>
      <p:ext uri="{BB962C8B-B14F-4D97-AF65-F5344CB8AC3E}">
        <p14:creationId xmlns:p14="http://schemas.microsoft.com/office/powerpoint/2010/main" val="7198027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7752E57-F942-478E-A593-D73CFD6CC777}" type="slidenum">
              <a:rPr lang="en-US" smtClean="0"/>
              <a:t>1</a:t>
            </a:fld>
            <a:endParaRPr lang="en-US"/>
          </a:p>
        </p:txBody>
      </p:sp>
    </p:spTree>
    <p:extLst>
      <p:ext uri="{BB962C8B-B14F-4D97-AF65-F5344CB8AC3E}">
        <p14:creationId xmlns:p14="http://schemas.microsoft.com/office/powerpoint/2010/main" val="12407594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7752E57-F942-478E-A593-D73CFD6CC777}" type="slidenum">
              <a:rPr lang="en-US" smtClean="0"/>
              <a:t>8</a:t>
            </a:fld>
            <a:endParaRPr lang="en-US" dirty="0"/>
          </a:p>
        </p:txBody>
      </p:sp>
    </p:spTree>
    <p:extLst>
      <p:ext uri="{BB962C8B-B14F-4D97-AF65-F5344CB8AC3E}">
        <p14:creationId xmlns:p14="http://schemas.microsoft.com/office/powerpoint/2010/main" val="21441381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7752E57-F942-478E-A593-D73CFD6CC777}" type="slidenum">
              <a:rPr lang="en-US" smtClean="0"/>
              <a:t>34</a:t>
            </a:fld>
            <a:endParaRPr lang="en-US" dirty="0"/>
          </a:p>
        </p:txBody>
      </p:sp>
    </p:spTree>
    <p:extLst>
      <p:ext uri="{BB962C8B-B14F-4D97-AF65-F5344CB8AC3E}">
        <p14:creationId xmlns:p14="http://schemas.microsoft.com/office/powerpoint/2010/main" val="19292640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7752E57-F942-478E-A593-D73CFD6CC777}" type="slidenum">
              <a:rPr lang="en-US" smtClean="0"/>
              <a:t>38</a:t>
            </a:fld>
            <a:endParaRPr lang="en-US" dirty="0"/>
          </a:p>
        </p:txBody>
      </p:sp>
    </p:spTree>
    <p:extLst>
      <p:ext uri="{BB962C8B-B14F-4D97-AF65-F5344CB8AC3E}">
        <p14:creationId xmlns:p14="http://schemas.microsoft.com/office/powerpoint/2010/main" val="31517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7752E57-F942-478E-A593-D73CFD6CC777}" type="slidenum">
              <a:rPr lang="en-US" smtClean="0"/>
              <a:t>48</a:t>
            </a:fld>
            <a:endParaRPr lang="en-US" dirty="0"/>
          </a:p>
        </p:txBody>
      </p:sp>
    </p:spTree>
    <p:extLst>
      <p:ext uri="{BB962C8B-B14F-4D97-AF65-F5344CB8AC3E}">
        <p14:creationId xmlns:p14="http://schemas.microsoft.com/office/powerpoint/2010/main" val="33402927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7752E57-F942-478E-A593-D73CFD6CC777}" type="slidenum">
              <a:rPr lang="en-US" smtClean="0"/>
              <a:t>52</a:t>
            </a:fld>
            <a:endParaRPr lang="en-US" dirty="0"/>
          </a:p>
        </p:txBody>
      </p:sp>
    </p:spTree>
    <p:extLst>
      <p:ext uri="{BB962C8B-B14F-4D97-AF65-F5344CB8AC3E}">
        <p14:creationId xmlns:p14="http://schemas.microsoft.com/office/powerpoint/2010/main" val="4639001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7752E57-F942-478E-A593-D73CFD6CC777}" type="slidenum">
              <a:rPr lang="en-US" smtClean="0"/>
              <a:t>65</a:t>
            </a:fld>
            <a:endParaRPr lang="en-US" dirty="0"/>
          </a:p>
        </p:txBody>
      </p:sp>
    </p:spTree>
    <p:extLst>
      <p:ext uri="{BB962C8B-B14F-4D97-AF65-F5344CB8AC3E}">
        <p14:creationId xmlns:p14="http://schemas.microsoft.com/office/powerpoint/2010/main" val="20996937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7752E57-F942-478E-A593-D73CFD6CC777}" type="slidenum">
              <a:rPr lang="en-US" smtClean="0"/>
              <a:t>87</a:t>
            </a:fld>
            <a:endParaRPr lang="en-US" dirty="0"/>
          </a:p>
        </p:txBody>
      </p:sp>
    </p:spTree>
    <p:extLst>
      <p:ext uri="{BB962C8B-B14F-4D97-AF65-F5344CB8AC3E}">
        <p14:creationId xmlns:p14="http://schemas.microsoft.com/office/powerpoint/2010/main" val="23346220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0FC22F58-9F97-428D-B43E-A83759C72765}" type="datetimeFigureOut">
              <a:rPr lang="en-US" smtClean="0"/>
              <a:t>5/12/2021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2ADC603-C1A3-48E2-A708-9EC71D772B6A}" type="slidenum">
              <a:rPr lang="en-US" smtClean="0"/>
              <a:t>‹#›</a:t>
            </a:fld>
            <a:endParaRPr lang="en-US" dirty="0"/>
          </a:p>
        </p:txBody>
      </p:sp>
    </p:spTree>
    <p:extLst>
      <p:ext uri="{BB962C8B-B14F-4D97-AF65-F5344CB8AC3E}">
        <p14:creationId xmlns:p14="http://schemas.microsoft.com/office/powerpoint/2010/main" val="9479700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FC22F58-9F97-428D-B43E-A83759C72765}" type="datetimeFigureOut">
              <a:rPr lang="en-US" smtClean="0"/>
              <a:t>5/12/2021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2ADC603-C1A3-48E2-A708-9EC71D772B6A}" type="slidenum">
              <a:rPr lang="en-US" smtClean="0"/>
              <a:t>‹#›</a:t>
            </a:fld>
            <a:endParaRPr lang="en-US" dirty="0"/>
          </a:p>
        </p:txBody>
      </p:sp>
    </p:spTree>
    <p:extLst>
      <p:ext uri="{BB962C8B-B14F-4D97-AF65-F5344CB8AC3E}">
        <p14:creationId xmlns:p14="http://schemas.microsoft.com/office/powerpoint/2010/main" val="40346982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FC22F58-9F97-428D-B43E-A83759C72765}" type="datetimeFigureOut">
              <a:rPr lang="en-US" smtClean="0"/>
              <a:t>5/12/2021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2ADC603-C1A3-48E2-A708-9EC71D772B6A}" type="slidenum">
              <a:rPr lang="en-US" smtClean="0"/>
              <a:t>‹#›</a:t>
            </a:fld>
            <a:endParaRPr lang="en-US" dirty="0"/>
          </a:p>
        </p:txBody>
      </p:sp>
    </p:spTree>
    <p:extLst>
      <p:ext uri="{BB962C8B-B14F-4D97-AF65-F5344CB8AC3E}">
        <p14:creationId xmlns:p14="http://schemas.microsoft.com/office/powerpoint/2010/main" val="25862113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FC22F58-9F97-428D-B43E-A83759C72765}" type="datetimeFigureOut">
              <a:rPr lang="en-US" smtClean="0"/>
              <a:t>5/12/2021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2ADC603-C1A3-48E2-A708-9EC71D772B6A}" type="slidenum">
              <a:rPr lang="en-US" smtClean="0"/>
              <a:t>‹#›</a:t>
            </a:fld>
            <a:endParaRPr lang="en-US" dirty="0"/>
          </a:p>
        </p:txBody>
      </p:sp>
    </p:spTree>
    <p:extLst>
      <p:ext uri="{BB962C8B-B14F-4D97-AF65-F5344CB8AC3E}">
        <p14:creationId xmlns:p14="http://schemas.microsoft.com/office/powerpoint/2010/main" val="1695666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FC22F58-9F97-428D-B43E-A83759C72765}" type="datetimeFigureOut">
              <a:rPr lang="en-US" smtClean="0"/>
              <a:t>5/12/2021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2ADC603-C1A3-48E2-A708-9EC71D772B6A}" type="slidenum">
              <a:rPr lang="en-US" smtClean="0"/>
              <a:t>‹#›</a:t>
            </a:fld>
            <a:endParaRPr lang="en-US" dirty="0"/>
          </a:p>
        </p:txBody>
      </p:sp>
    </p:spTree>
    <p:extLst>
      <p:ext uri="{BB962C8B-B14F-4D97-AF65-F5344CB8AC3E}">
        <p14:creationId xmlns:p14="http://schemas.microsoft.com/office/powerpoint/2010/main" val="1248237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FC22F58-9F97-428D-B43E-A83759C72765}" type="datetimeFigureOut">
              <a:rPr lang="en-US" smtClean="0"/>
              <a:t>5/12/2021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2ADC603-C1A3-48E2-A708-9EC71D772B6A}" type="slidenum">
              <a:rPr lang="en-US" smtClean="0"/>
              <a:t>‹#›</a:t>
            </a:fld>
            <a:endParaRPr lang="en-US" dirty="0"/>
          </a:p>
        </p:txBody>
      </p:sp>
    </p:spTree>
    <p:extLst>
      <p:ext uri="{BB962C8B-B14F-4D97-AF65-F5344CB8AC3E}">
        <p14:creationId xmlns:p14="http://schemas.microsoft.com/office/powerpoint/2010/main" val="31291592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FC22F58-9F97-428D-B43E-A83759C72765}" type="datetimeFigureOut">
              <a:rPr lang="en-US" smtClean="0"/>
              <a:t>5/12/2021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A2ADC603-C1A3-48E2-A708-9EC71D772B6A}" type="slidenum">
              <a:rPr lang="en-US" smtClean="0"/>
              <a:t>‹#›</a:t>
            </a:fld>
            <a:endParaRPr lang="en-US" dirty="0"/>
          </a:p>
        </p:txBody>
      </p:sp>
    </p:spTree>
    <p:extLst>
      <p:ext uri="{BB962C8B-B14F-4D97-AF65-F5344CB8AC3E}">
        <p14:creationId xmlns:p14="http://schemas.microsoft.com/office/powerpoint/2010/main" val="38010412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FC22F58-9F97-428D-B43E-A83759C72765}" type="datetimeFigureOut">
              <a:rPr lang="en-US" smtClean="0"/>
              <a:t>5/12/2021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A2ADC603-C1A3-48E2-A708-9EC71D772B6A}" type="slidenum">
              <a:rPr lang="en-US" smtClean="0"/>
              <a:t>‹#›</a:t>
            </a:fld>
            <a:endParaRPr lang="en-US" dirty="0"/>
          </a:p>
        </p:txBody>
      </p:sp>
    </p:spTree>
    <p:extLst>
      <p:ext uri="{BB962C8B-B14F-4D97-AF65-F5344CB8AC3E}">
        <p14:creationId xmlns:p14="http://schemas.microsoft.com/office/powerpoint/2010/main" val="8293441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FC22F58-9F97-428D-B43E-A83759C72765}" type="datetimeFigureOut">
              <a:rPr lang="en-US" smtClean="0"/>
              <a:t>5/12/2021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A2ADC603-C1A3-48E2-A708-9EC71D772B6A}" type="slidenum">
              <a:rPr lang="en-US" smtClean="0"/>
              <a:t>‹#›</a:t>
            </a:fld>
            <a:endParaRPr lang="en-US" dirty="0"/>
          </a:p>
        </p:txBody>
      </p:sp>
    </p:spTree>
    <p:extLst>
      <p:ext uri="{BB962C8B-B14F-4D97-AF65-F5344CB8AC3E}">
        <p14:creationId xmlns:p14="http://schemas.microsoft.com/office/powerpoint/2010/main" val="27257409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FC22F58-9F97-428D-B43E-A83759C72765}" type="datetimeFigureOut">
              <a:rPr lang="en-US" smtClean="0"/>
              <a:t>5/12/2021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2ADC603-C1A3-48E2-A708-9EC71D772B6A}" type="slidenum">
              <a:rPr lang="en-US" smtClean="0"/>
              <a:t>‹#›</a:t>
            </a:fld>
            <a:endParaRPr lang="en-US" dirty="0"/>
          </a:p>
        </p:txBody>
      </p:sp>
    </p:spTree>
    <p:extLst>
      <p:ext uri="{BB962C8B-B14F-4D97-AF65-F5344CB8AC3E}">
        <p14:creationId xmlns:p14="http://schemas.microsoft.com/office/powerpoint/2010/main" val="37970727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FC22F58-9F97-428D-B43E-A83759C72765}" type="datetimeFigureOut">
              <a:rPr lang="en-US" smtClean="0"/>
              <a:t>5/12/2021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2ADC603-C1A3-48E2-A708-9EC71D772B6A}" type="slidenum">
              <a:rPr lang="en-US" smtClean="0"/>
              <a:t>‹#›</a:t>
            </a:fld>
            <a:endParaRPr lang="en-US" dirty="0"/>
          </a:p>
        </p:txBody>
      </p:sp>
    </p:spTree>
    <p:extLst>
      <p:ext uri="{BB962C8B-B14F-4D97-AF65-F5344CB8AC3E}">
        <p14:creationId xmlns:p14="http://schemas.microsoft.com/office/powerpoint/2010/main" val="40355441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FC22F58-9F97-428D-B43E-A83759C72765}" type="datetimeFigureOut">
              <a:rPr lang="en-US" smtClean="0"/>
              <a:t>5/12/2021</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2ADC603-C1A3-48E2-A708-9EC71D772B6A}" type="slidenum">
              <a:rPr lang="en-US" smtClean="0"/>
              <a:t>‹#›</a:t>
            </a:fld>
            <a:endParaRPr lang="en-US" dirty="0"/>
          </a:p>
        </p:txBody>
      </p:sp>
    </p:spTree>
    <p:extLst>
      <p:ext uri="{BB962C8B-B14F-4D97-AF65-F5344CB8AC3E}">
        <p14:creationId xmlns:p14="http://schemas.microsoft.com/office/powerpoint/2010/main" val="26701418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xml"/><Relationship Id="rId5" Type="http://schemas.openxmlformats.org/officeDocument/2006/relationships/image" Target="../media/image400.png"/><Relationship Id="rId4" Type="http://schemas.openxmlformats.org/officeDocument/2006/relationships/customXml" Target="../ink/ink1.xml"/></Relationships>
</file>

<file path=ppt/slides/_rels/slide101.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6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7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7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8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66AF4DC4-67EC-4B74-A5C2-0569075B1B3C}"/>
              </a:ext>
            </a:extLst>
          </p:cNvPr>
          <p:cNvPicPr>
            <a:picLocks noChangeAspect="1"/>
          </p:cNvPicPr>
          <p:nvPr/>
        </p:nvPicPr>
        <p:blipFill rotWithShape="1">
          <a:blip r:embed="rId3">
            <a:alphaModFix amt="50000"/>
          </a:blip>
          <a:srcRect l="22491" r="9509" b="1"/>
          <a:stretch/>
        </p:blipFill>
        <p:spPr>
          <a:xfrm>
            <a:off x="20" y="1"/>
            <a:ext cx="9143980" cy="6857999"/>
          </a:xfrm>
          <a:prstGeom prst="rect">
            <a:avLst/>
          </a:prstGeom>
        </p:spPr>
      </p:pic>
      <p:sp>
        <p:nvSpPr>
          <p:cNvPr id="2" name="Title 1"/>
          <p:cNvSpPr>
            <a:spLocks noGrp="1"/>
          </p:cNvSpPr>
          <p:nvPr>
            <p:ph type="ctrTitle"/>
          </p:nvPr>
        </p:nvSpPr>
        <p:spPr>
          <a:xfrm>
            <a:off x="1143000" y="1122362"/>
            <a:ext cx="6858000" cy="2900518"/>
          </a:xfrm>
        </p:spPr>
        <p:txBody>
          <a:bodyPr>
            <a:normAutofit/>
          </a:bodyPr>
          <a:lstStyle/>
          <a:p>
            <a:r>
              <a:rPr lang="en-US" b="1">
                <a:solidFill>
                  <a:srgbClr val="FFFFFF"/>
                </a:solidFill>
              </a:rPr>
              <a:t>UNIT III</a:t>
            </a:r>
            <a:br>
              <a:rPr lang="en-US" b="1">
                <a:solidFill>
                  <a:srgbClr val="FFFFFF"/>
                </a:solidFill>
              </a:rPr>
            </a:br>
            <a:br>
              <a:rPr lang="en-US" b="1">
                <a:solidFill>
                  <a:srgbClr val="FFFFFF"/>
                </a:solidFill>
              </a:rPr>
            </a:br>
            <a:r>
              <a:rPr lang="en-IN" b="1">
                <a:solidFill>
                  <a:srgbClr val="FFFFFF"/>
                </a:solidFill>
              </a:rPr>
              <a:t>GUI PROGRAMMING</a:t>
            </a:r>
            <a:endParaRPr lang="en-US" b="1">
              <a:solidFill>
                <a:srgbClr val="FFFFFF"/>
              </a:solidFill>
            </a:endParaRPr>
          </a:p>
        </p:txBody>
      </p:sp>
    </p:spTree>
    <p:extLst>
      <p:ext uri="{BB962C8B-B14F-4D97-AF65-F5344CB8AC3E}">
        <p14:creationId xmlns:p14="http://schemas.microsoft.com/office/powerpoint/2010/main" val="2846419607"/>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358BD4-F6B5-4D21-8AB2-369A6C0145AA}"/>
              </a:ext>
            </a:extLst>
          </p:cNvPr>
          <p:cNvSpPr>
            <a:spLocks noGrp="1"/>
          </p:cNvSpPr>
          <p:nvPr>
            <p:ph type="title"/>
          </p:nvPr>
        </p:nvSpPr>
        <p:spPr>
          <a:xfrm>
            <a:off x="457200" y="274638"/>
            <a:ext cx="8229600" cy="715962"/>
          </a:xfrm>
        </p:spPr>
        <p:txBody>
          <a:bodyPr>
            <a:normAutofit fontScale="90000"/>
          </a:bodyPr>
          <a:lstStyle/>
          <a:p>
            <a:r>
              <a:rPr lang="en-IN" dirty="0">
                <a:solidFill>
                  <a:srgbClr val="0070C0"/>
                </a:solidFill>
              </a:rPr>
              <a:t>Working with Containers</a:t>
            </a:r>
          </a:p>
        </p:txBody>
      </p:sp>
      <p:sp>
        <p:nvSpPr>
          <p:cNvPr id="3" name="Content Placeholder 2">
            <a:extLst>
              <a:ext uri="{FF2B5EF4-FFF2-40B4-BE49-F238E27FC236}">
                <a16:creationId xmlns:a16="http://schemas.microsoft.com/office/drawing/2014/main" id="{956A3738-C3CC-4D11-AE90-F544E55C0621}"/>
              </a:ext>
            </a:extLst>
          </p:cNvPr>
          <p:cNvSpPr>
            <a:spLocks noGrp="1"/>
          </p:cNvSpPr>
          <p:nvPr>
            <p:ph idx="1"/>
          </p:nvPr>
        </p:nvSpPr>
        <p:spPr>
          <a:xfrm>
            <a:off x="152400" y="990600"/>
            <a:ext cx="8534400" cy="5638800"/>
          </a:xfrm>
          <a:ln>
            <a:solidFill>
              <a:srgbClr val="00B050"/>
            </a:solidFill>
          </a:ln>
        </p:spPr>
        <p:txBody>
          <a:bodyPr/>
          <a:lstStyle/>
          <a:p>
            <a:r>
              <a:rPr lang="en-IN" dirty="0"/>
              <a:t>It is a component used as a place where drawings or widgets can be displayed.</a:t>
            </a:r>
          </a:p>
          <a:p>
            <a:r>
              <a:rPr lang="en-IN" dirty="0"/>
              <a:t>It is a space that displays the output to the user.</a:t>
            </a:r>
          </a:p>
          <a:p>
            <a:r>
              <a:rPr lang="en-IN" dirty="0"/>
              <a:t>Types:</a:t>
            </a:r>
          </a:p>
          <a:p>
            <a:pPr lvl="1"/>
            <a:r>
              <a:rPr lang="en-IN" dirty="0"/>
              <a:t>Canvas</a:t>
            </a:r>
          </a:p>
          <a:p>
            <a:pPr lvl="1"/>
            <a:r>
              <a:rPr lang="en-IN" dirty="0"/>
              <a:t>Frame</a:t>
            </a:r>
          </a:p>
        </p:txBody>
      </p:sp>
    </p:spTree>
    <p:extLst>
      <p:ext uri="{BB962C8B-B14F-4D97-AF65-F5344CB8AC3E}">
        <p14:creationId xmlns:p14="http://schemas.microsoft.com/office/powerpoint/2010/main" val="67477470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109CA-B267-4C38-A410-656075974894}"/>
              </a:ext>
            </a:extLst>
          </p:cNvPr>
          <p:cNvSpPr>
            <a:spLocks noGrp="1"/>
          </p:cNvSpPr>
          <p:nvPr>
            <p:ph type="title"/>
          </p:nvPr>
        </p:nvSpPr>
        <p:spPr>
          <a:xfrm>
            <a:off x="457200" y="274638"/>
            <a:ext cx="8229600" cy="715962"/>
          </a:xfrm>
        </p:spPr>
        <p:txBody>
          <a:bodyPr>
            <a:normAutofit fontScale="90000"/>
          </a:bodyPr>
          <a:lstStyle/>
          <a:p>
            <a:r>
              <a:rPr lang="en-IN" i="0" dirty="0">
                <a:solidFill>
                  <a:srgbClr val="0070C0"/>
                </a:solidFill>
                <a:effectLst/>
                <a:latin typeface="Georgia" panose="02040502050405020303" pitchFamily="18" charset="0"/>
              </a:rPr>
              <a:t>Capturing keyboard events</a:t>
            </a:r>
            <a:endParaRPr lang="en-IN" dirty="0">
              <a:solidFill>
                <a:srgbClr val="0070C0"/>
              </a:solidFill>
            </a:endParaRPr>
          </a:p>
        </p:txBody>
      </p:sp>
      <p:pic>
        <p:nvPicPr>
          <p:cNvPr id="5" name="Content Placeholder 4">
            <a:extLst>
              <a:ext uri="{FF2B5EF4-FFF2-40B4-BE49-F238E27FC236}">
                <a16:creationId xmlns:a16="http://schemas.microsoft.com/office/drawing/2014/main" id="{8E0994B7-B1D4-4C35-948B-94256B53B3F4}"/>
              </a:ext>
            </a:extLst>
          </p:cNvPr>
          <p:cNvPicPr>
            <a:picLocks noGrp="1" noChangeAspect="1"/>
          </p:cNvPicPr>
          <p:nvPr>
            <p:ph idx="1"/>
          </p:nvPr>
        </p:nvPicPr>
        <p:blipFill>
          <a:blip r:embed="rId2"/>
          <a:stretch>
            <a:fillRect/>
          </a:stretch>
        </p:blipFill>
        <p:spPr>
          <a:xfrm>
            <a:off x="2174421" y="4953000"/>
            <a:ext cx="5553075" cy="1767342"/>
          </a:xfrm>
          <a:prstGeom prst="rect">
            <a:avLst/>
          </a:prstGeom>
          <a:ln>
            <a:solidFill>
              <a:srgbClr val="00B050"/>
            </a:solidFill>
          </a:ln>
        </p:spPr>
      </p:pic>
      <p:pic>
        <p:nvPicPr>
          <p:cNvPr id="6" name="Picture 5">
            <a:extLst>
              <a:ext uri="{FF2B5EF4-FFF2-40B4-BE49-F238E27FC236}">
                <a16:creationId xmlns:a16="http://schemas.microsoft.com/office/drawing/2014/main" id="{410B5035-A9C5-4FB4-9867-CEC5325698A7}"/>
              </a:ext>
            </a:extLst>
          </p:cNvPr>
          <p:cNvPicPr>
            <a:picLocks noChangeAspect="1"/>
          </p:cNvPicPr>
          <p:nvPr/>
        </p:nvPicPr>
        <p:blipFill>
          <a:blip r:embed="rId3"/>
          <a:stretch>
            <a:fillRect/>
          </a:stretch>
        </p:blipFill>
        <p:spPr>
          <a:xfrm>
            <a:off x="609600" y="1143000"/>
            <a:ext cx="7848600" cy="3733800"/>
          </a:xfrm>
          <a:prstGeom prst="rect">
            <a:avLst/>
          </a:prstGeom>
          <a:ln>
            <a:solidFill>
              <a:srgbClr val="00B050"/>
            </a:solidFill>
          </a:ln>
        </p:spPr>
      </p:pic>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18424C9F-77ED-493E-AA0E-1C8494BE70FF}"/>
                  </a:ext>
                </a:extLst>
              </p14:cNvPr>
              <p14:cNvContentPartPr/>
              <p14:nvPr/>
            </p14:nvContentPartPr>
            <p14:xfrm>
              <a:off x="2648160" y="5010120"/>
              <a:ext cx="1410120" cy="197280"/>
            </p14:xfrm>
          </p:contentPart>
        </mc:Choice>
        <mc:Fallback xmlns="">
          <p:pic>
            <p:nvPicPr>
              <p:cNvPr id="3" name="Ink 2">
                <a:extLst>
                  <a:ext uri="{FF2B5EF4-FFF2-40B4-BE49-F238E27FC236}">
                    <a16:creationId xmlns:a16="http://schemas.microsoft.com/office/drawing/2014/main" id="{18424C9F-77ED-493E-AA0E-1C8494BE70FF}"/>
                  </a:ext>
                </a:extLst>
              </p:cNvPr>
              <p:cNvPicPr/>
              <p:nvPr/>
            </p:nvPicPr>
            <p:blipFill>
              <a:blip r:embed="rId5"/>
              <a:stretch>
                <a:fillRect/>
              </a:stretch>
            </p:blipFill>
            <p:spPr>
              <a:xfrm>
                <a:off x="2638800" y="5000760"/>
                <a:ext cx="1428840" cy="216000"/>
              </a:xfrm>
              <a:prstGeom prst="rect">
                <a:avLst/>
              </a:prstGeom>
            </p:spPr>
          </p:pic>
        </mc:Fallback>
      </mc:AlternateContent>
    </p:spTree>
    <p:extLst>
      <p:ext uri="{BB962C8B-B14F-4D97-AF65-F5344CB8AC3E}">
        <p14:creationId xmlns:p14="http://schemas.microsoft.com/office/powerpoint/2010/main" val="117989650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876D7F-C110-4A19-93AA-1C9CBF11EBF3}"/>
              </a:ext>
            </a:extLst>
          </p:cNvPr>
          <p:cNvSpPr>
            <a:spLocks noGrp="1"/>
          </p:cNvSpPr>
          <p:nvPr>
            <p:ph type="title"/>
          </p:nvPr>
        </p:nvSpPr>
        <p:spPr>
          <a:xfrm>
            <a:off x="457200" y="274638"/>
            <a:ext cx="8229600" cy="639762"/>
          </a:xfrm>
        </p:spPr>
        <p:txBody>
          <a:bodyPr>
            <a:normAutofit fontScale="90000"/>
          </a:bodyPr>
          <a:lstStyle/>
          <a:p>
            <a:r>
              <a:rPr lang="en-IN" dirty="0">
                <a:solidFill>
                  <a:srgbClr val="0070C0"/>
                </a:solidFill>
              </a:rPr>
              <a:t>Mouse Event Handling</a:t>
            </a:r>
          </a:p>
        </p:txBody>
      </p:sp>
      <p:pic>
        <p:nvPicPr>
          <p:cNvPr id="4" name="Content Placeholder 3">
            <a:extLst>
              <a:ext uri="{FF2B5EF4-FFF2-40B4-BE49-F238E27FC236}">
                <a16:creationId xmlns:a16="http://schemas.microsoft.com/office/drawing/2014/main" id="{7AD39C71-91F3-40F9-91C1-0B7ABF4C5601}"/>
              </a:ext>
            </a:extLst>
          </p:cNvPr>
          <p:cNvPicPr>
            <a:picLocks noGrp="1" noChangeAspect="1"/>
          </p:cNvPicPr>
          <p:nvPr>
            <p:ph idx="1"/>
          </p:nvPr>
        </p:nvPicPr>
        <p:blipFill>
          <a:blip r:embed="rId2"/>
          <a:stretch>
            <a:fillRect/>
          </a:stretch>
        </p:blipFill>
        <p:spPr>
          <a:xfrm>
            <a:off x="152400" y="1066800"/>
            <a:ext cx="8915400" cy="5638799"/>
          </a:xfrm>
          <a:prstGeom prst="rect">
            <a:avLst/>
          </a:prstGeom>
        </p:spPr>
      </p:pic>
    </p:spTree>
    <p:extLst>
      <p:ext uri="{BB962C8B-B14F-4D97-AF65-F5344CB8AC3E}">
        <p14:creationId xmlns:p14="http://schemas.microsoft.com/office/powerpoint/2010/main" val="172245039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D36116-9500-4EF6-8ABD-4DDC5092F793}"/>
              </a:ext>
            </a:extLst>
          </p:cNvPr>
          <p:cNvSpPr>
            <a:spLocks noGrp="1"/>
          </p:cNvSpPr>
          <p:nvPr>
            <p:ph type="title"/>
          </p:nvPr>
        </p:nvSpPr>
        <p:spPr>
          <a:xfrm>
            <a:off x="457200" y="274638"/>
            <a:ext cx="8229600" cy="457199"/>
          </a:xfrm>
        </p:spPr>
        <p:txBody>
          <a:bodyPr>
            <a:normAutofit fontScale="90000"/>
          </a:bodyPr>
          <a:lstStyle/>
          <a:p>
            <a:r>
              <a:rPr lang="en-IN" dirty="0">
                <a:solidFill>
                  <a:srgbClr val="0070C0"/>
                </a:solidFill>
              </a:rPr>
              <a:t>Example</a:t>
            </a:r>
          </a:p>
        </p:txBody>
      </p:sp>
      <p:pic>
        <p:nvPicPr>
          <p:cNvPr id="4" name="Content Placeholder 3">
            <a:extLst>
              <a:ext uri="{FF2B5EF4-FFF2-40B4-BE49-F238E27FC236}">
                <a16:creationId xmlns:a16="http://schemas.microsoft.com/office/drawing/2014/main" id="{5338D057-89EF-4F0D-B3A7-415810A1FFFD}"/>
              </a:ext>
            </a:extLst>
          </p:cNvPr>
          <p:cNvPicPr>
            <a:picLocks noGrp="1" noChangeAspect="1"/>
          </p:cNvPicPr>
          <p:nvPr>
            <p:ph idx="1"/>
          </p:nvPr>
        </p:nvPicPr>
        <p:blipFill>
          <a:blip r:embed="rId2"/>
          <a:stretch>
            <a:fillRect/>
          </a:stretch>
        </p:blipFill>
        <p:spPr>
          <a:xfrm>
            <a:off x="609600" y="914400"/>
            <a:ext cx="7848599" cy="5867400"/>
          </a:xfrm>
          <a:prstGeom prst="rect">
            <a:avLst/>
          </a:prstGeom>
          <a:ln>
            <a:solidFill>
              <a:srgbClr val="00B050"/>
            </a:solidFill>
          </a:ln>
        </p:spPr>
      </p:pic>
    </p:spTree>
    <p:extLst>
      <p:ext uri="{BB962C8B-B14F-4D97-AF65-F5344CB8AC3E}">
        <p14:creationId xmlns:p14="http://schemas.microsoft.com/office/powerpoint/2010/main" val="310463409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F867AD-FECD-44B9-8CA4-BE382DDB31E4}"/>
              </a:ext>
            </a:extLst>
          </p:cNvPr>
          <p:cNvSpPr>
            <a:spLocks noGrp="1"/>
          </p:cNvSpPr>
          <p:nvPr>
            <p:ph type="title"/>
          </p:nvPr>
        </p:nvSpPr>
        <p:spPr>
          <a:xfrm>
            <a:off x="457200" y="100467"/>
            <a:ext cx="8229600" cy="457199"/>
          </a:xfrm>
        </p:spPr>
        <p:txBody>
          <a:bodyPr>
            <a:normAutofit fontScale="90000"/>
          </a:bodyPr>
          <a:lstStyle/>
          <a:p>
            <a:r>
              <a:rPr lang="en-IN" dirty="0">
                <a:solidFill>
                  <a:srgbClr val="0070C0"/>
                </a:solidFill>
              </a:rPr>
              <a:t>Example</a:t>
            </a:r>
          </a:p>
        </p:txBody>
      </p:sp>
      <p:pic>
        <p:nvPicPr>
          <p:cNvPr id="4" name="Content Placeholder 3">
            <a:extLst>
              <a:ext uri="{FF2B5EF4-FFF2-40B4-BE49-F238E27FC236}">
                <a16:creationId xmlns:a16="http://schemas.microsoft.com/office/drawing/2014/main" id="{1819727C-743F-466C-AA06-DE1D861FBF4C}"/>
              </a:ext>
            </a:extLst>
          </p:cNvPr>
          <p:cNvPicPr>
            <a:picLocks noGrp="1" noChangeAspect="1"/>
          </p:cNvPicPr>
          <p:nvPr>
            <p:ph idx="1"/>
          </p:nvPr>
        </p:nvPicPr>
        <p:blipFill>
          <a:blip r:embed="rId2"/>
          <a:stretch>
            <a:fillRect/>
          </a:stretch>
        </p:blipFill>
        <p:spPr>
          <a:xfrm>
            <a:off x="152400" y="914400"/>
            <a:ext cx="8763000" cy="5867400"/>
          </a:xfrm>
          <a:prstGeom prst="rect">
            <a:avLst/>
          </a:prstGeom>
          <a:ln>
            <a:solidFill>
              <a:srgbClr val="00B050"/>
            </a:solidFill>
          </a:ln>
        </p:spPr>
      </p:pic>
      <p:pic>
        <p:nvPicPr>
          <p:cNvPr id="5" name="Content Placeholder 3">
            <a:extLst>
              <a:ext uri="{FF2B5EF4-FFF2-40B4-BE49-F238E27FC236}">
                <a16:creationId xmlns:a16="http://schemas.microsoft.com/office/drawing/2014/main" id="{07E16688-4F89-4730-A6CE-439C6F813BC3}"/>
              </a:ext>
            </a:extLst>
          </p:cNvPr>
          <p:cNvPicPr>
            <a:picLocks noChangeAspect="1"/>
          </p:cNvPicPr>
          <p:nvPr/>
        </p:nvPicPr>
        <p:blipFill>
          <a:blip r:embed="rId2"/>
          <a:stretch>
            <a:fillRect/>
          </a:stretch>
        </p:blipFill>
        <p:spPr>
          <a:xfrm>
            <a:off x="152400" y="957942"/>
            <a:ext cx="8763000" cy="5867400"/>
          </a:xfrm>
          <a:prstGeom prst="rect">
            <a:avLst/>
          </a:prstGeom>
          <a:ln>
            <a:solidFill>
              <a:srgbClr val="00B050"/>
            </a:solidFill>
          </a:ln>
        </p:spPr>
      </p:pic>
    </p:spTree>
    <p:extLst>
      <p:ext uri="{BB962C8B-B14F-4D97-AF65-F5344CB8AC3E}">
        <p14:creationId xmlns:p14="http://schemas.microsoft.com/office/powerpoint/2010/main" val="255645555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65756A-EE46-41D2-BB79-AF10BC84A69D}"/>
              </a:ext>
            </a:extLst>
          </p:cNvPr>
          <p:cNvSpPr>
            <a:spLocks noGrp="1"/>
          </p:cNvSpPr>
          <p:nvPr>
            <p:ph type="title"/>
          </p:nvPr>
        </p:nvSpPr>
        <p:spPr/>
        <p:txBody>
          <a:bodyPr/>
          <a:lstStyle/>
          <a:p>
            <a:r>
              <a:rPr lang="en-IN" dirty="0"/>
              <a:t>Events and Binds</a:t>
            </a:r>
          </a:p>
        </p:txBody>
      </p:sp>
      <p:pic>
        <p:nvPicPr>
          <p:cNvPr id="5" name="Content Placeholder 4">
            <a:extLst>
              <a:ext uri="{FF2B5EF4-FFF2-40B4-BE49-F238E27FC236}">
                <a16:creationId xmlns:a16="http://schemas.microsoft.com/office/drawing/2014/main" id="{4C9CC7C1-C746-446C-97DD-9D9B4325EC95}"/>
              </a:ext>
            </a:extLst>
          </p:cNvPr>
          <p:cNvPicPr>
            <a:picLocks noGrp="1" noChangeAspect="1"/>
          </p:cNvPicPr>
          <p:nvPr>
            <p:ph idx="1"/>
          </p:nvPr>
        </p:nvPicPr>
        <p:blipFill>
          <a:blip r:embed="rId2"/>
          <a:stretch>
            <a:fillRect/>
          </a:stretch>
        </p:blipFill>
        <p:spPr>
          <a:xfrm>
            <a:off x="457200" y="2599716"/>
            <a:ext cx="8229600" cy="2526931"/>
          </a:xfrm>
        </p:spPr>
      </p:pic>
    </p:spTree>
    <p:extLst>
      <p:ext uri="{BB962C8B-B14F-4D97-AF65-F5344CB8AC3E}">
        <p14:creationId xmlns:p14="http://schemas.microsoft.com/office/powerpoint/2010/main" val="120557343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E90722-6908-457A-B283-4E48BF13344A}"/>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A51B5E8E-150B-4094-8565-4541721D2116}"/>
              </a:ext>
            </a:extLst>
          </p:cNvPr>
          <p:cNvPicPr>
            <a:picLocks noGrp="1" noChangeAspect="1"/>
          </p:cNvPicPr>
          <p:nvPr>
            <p:ph idx="1"/>
          </p:nvPr>
        </p:nvPicPr>
        <p:blipFill>
          <a:blip r:embed="rId2"/>
          <a:stretch>
            <a:fillRect/>
          </a:stretch>
        </p:blipFill>
        <p:spPr>
          <a:xfrm>
            <a:off x="1562100" y="2148681"/>
            <a:ext cx="6019800" cy="3429000"/>
          </a:xfrm>
        </p:spPr>
      </p:pic>
    </p:spTree>
    <p:extLst>
      <p:ext uri="{BB962C8B-B14F-4D97-AF65-F5344CB8AC3E}">
        <p14:creationId xmlns:p14="http://schemas.microsoft.com/office/powerpoint/2010/main" val="257074801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D128CC-351A-44A5-BC00-BACB1EF642C7}"/>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FDBC7FA0-68C8-481D-84C2-94DAE4F8B9E6}"/>
              </a:ext>
            </a:extLst>
          </p:cNvPr>
          <p:cNvPicPr>
            <a:picLocks noGrp="1" noChangeAspect="1"/>
          </p:cNvPicPr>
          <p:nvPr>
            <p:ph idx="1"/>
          </p:nvPr>
        </p:nvPicPr>
        <p:blipFill>
          <a:blip r:embed="rId2"/>
          <a:stretch>
            <a:fillRect/>
          </a:stretch>
        </p:blipFill>
        <p:spPr>
          <a:xfrm>
            <a:off x="457200" y="1981200"/>
            <a:ext cx="8229600" cy="4038600"/>
          </a:xfrm>
        </p:spPr>
      </p:pic>
    </p:spTree>
    <p:extLst>
      <p:ext uri="{BB962C8B-B14F-4D97-AF65-F5344CB8AC3E}">
        <p14:creationId xmlns:p14="http://schemas.microsoft.com/office/powerpoint/2010/main" val="11391686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660624-1612-4A96-9AD2-A895BC133832}"/>
              </a:ext>
            </a:extLst>
          </p:cNvPr>
          <p:cNvSpPr>
            <a:spLocks noGrp="1"/>
          </p:cNvSpPr>
          <p:nvPr>
            <p:ph type="title"/>
          </p:nvPr>
        </p:nvSpPr>
        <p:spPr>
          <a:xfrm>
            <a:off x="457200" y="274638"/>
            <a:ext cx="8229600" cy="715962"/>
          </a:xfrm>
        </p:spPr>
        <p:txBody>
          <a:bodyPr>
            <a:normAutofit fontScale="90000"/>
          </a:bodyPr>
          <a:lstStyle/>
          <a:p>
            <a:r>
              <a:rPr lang="en-IN" dirty="0">
                <a:solidFill>
                  <a:srgbClr val="0070C0"/>
                </a:solidFill>
              </a:rPr>
              <a:t>Questions</a:t>
            </a:r>
          </a:p>
        </p:txBody>
      </p:sp>
      <p:sp>
        <p:nvSpPr>
          <p:cNvPr id="3" name="Content Placeholder 2">
            <a:extLst>
              <a:ext uri="{FF2B5EF4-FFF2-40B4-BE49-F238E27FC236}">
                <a16:creationId xmlns:a16="http://schemas.microsoft.com/office/drawing/2014/main" id="{6EBCA862-1559-40B7-BCE5-D3B797D2A42F}"/>
              </a:ext>
            </a:extLst>
          </p:cNvPr>
          <p:cNvSpPr>
            <a:spLocks noGrp="1"/>
          </p:cNvSpPr>
          <p:nvPr>
            <p:ph idx="1"/>
          </p:nvPr>
        </p:nvSpPr>
        <p:spPr>
          <a:xfrm>
            <a:off x="228600" y="914400"/>
            <a:ext cx="8458200" cy="5668962"/>
          </a:xfrm>
        </p:spPr>
        <p:txBody>
          <a:bodyPr>
            <a:normAutofit/>
          </a:bodyPr>
          <a:lstStyle/>
          <a:p>
            <a:pPr marL="0" indent="0">
              <a:buNone/>
            </a:pPr>
            <a:r>
              <a:rPr lang="en-US" sz="2600" dirty="0"/>
              <a:t>1.Write the Python Program to create simple window. </a:t>
            </a:r>
          </a:p>
          <a:p>
            <a:pPr marL="0" indent="0">
              <a:buNone/>
            </a:pPr>
            <a:r>
              <a:rPr lang="en-US" sz="2600" dirty="0"/>
              <a:t>2. Write a Python Program to create label, entry and button components and arrange the components using Grid Layout. </a:t>
            </a:r>
          </a:p>
          <a:p>
            <a:pPr marL="0" indent="0">
              <a:buNone/>
            </a:pPr>
            <a:r>
              <a:rPr lang="en-US" sz="2600" dirty="0"/>
              <a:t>3. Write a Python Program to validate username and password. </a:t>
            </a:r>
          </a:p>
          <a:p>
            <a:pPr marL="0" indent="0">
              <a:buNone/>
            </a:pPr>
            <a:r>
              <a:rPr lang="en-US" sz="2600" dirty="0"/>
              <a:t>4. Write a Python Program to display the basic shapes. </a:t>
            </a:r>
          </a:p>
          <a:p>
            <a:pPr marL="0" indent="0">
              <a:buNone/>
            </a:pPr>
            <a:r>
              <a:rPr lang="en-US" sz="2600" dirty="0"/>
              <a:t>5.Write the GUI program to create List Box for shopping cart. </a:t>
            </a:r>
          </a:p>
          <a:p>
            <a:pPr marL="0" indent="0">
              <a:buNone/>
            </a:pPr>
            <a:r>
              <a:rPr lang="en-US" sz="2600" dirty="0"/>
              <a:t>6. Write a python Program to create simple calculator. </a:t>
            </a:r>
          </a:p>
          <a:p>
            <a:pPr marL="0" indent="0">
              <a:buNone/>
            </a:pPr>
            <a:r>
              <a:rPr lang="en-US" sz="2600" dirty="0"/>
              <a:t>7. Write a Python Program to add image on the button. </a:t>
            </a:r>
          </a:p>
          <a:p>
            <a:pPr marL="0" indent="0">
              <a:buNone/>
            </a:pPr>
            <a:r>
              <a:rPr lang="en-US" sz="2600" dirty="0"/>
              <a:t>8. Write a Python program to create simple application form. </a:t>
            </a:r>
          </a:p>
          <a:p>
            <a:pPr marL="0" indent="0">
              <a:buNone/>
            </a:pPr>
            <a:r>
              <a:rPr lang="en-US" sz="2600" dirty="0"/>
              <a:t>9. Write a Python program to create check button for selecting multiple hobbies.</a:t>
            </a:r>
            <a:endParaRPr lang="en-IN" sz="2600" dirty="0"/>
          </a:p>
        </p:txBody>
      </p:sp>
    </p:spTree>
    <p:extLst>
      <p:ext uri="{BB962C8B-B14F-4D97-AF65-F5344CB8AC3E}">
        <p14:creationId xmlns:p14="http://schemas.microsoft.com/office/powerpoint/2010/main" val="56164112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2CE2D4-442E-4CA9-A83F-674C998F7E11}"/>
              </a:ext>
            </a:extLst>
          </p:cNvPr>
          <p:cNvSpPr>
            <a:spLocks noGrp="1"/>
          </p:cNvSpPr>
          <p:nvPr>
            <p:ph type="title"/>
          </p:nvPr>
        </p:nvSpPr>
        <p:spPr/>
        <p:txBody>
          <a:bodyPr>
            <a:normAutofit fontScale="90000"/>
          </a:bodyPr>
          <a:lstStyle/>
          <a:p>
            <a:r>
              <a:rPr lang="en-US" sz="4400" dirty="0">
                <a:solidFill>
                  <a:srgbClr val="0070C0"/>
                </a:solidFill>
              </a:rPr>
              <a:t>Write a Python Program to validate username and password.</a:t>
            </a:r>
            <a:endParaRPr lang="en-IN" dirty="0">
              <a:solidFill>
                <a:srgbClr val="0070C0"/>
              </a:solidFill>
            </a:endParaRPr>
          </a:p>
        </p:txBody>
      </p:sp>
      <p:sp>
        <p:nvSpPr>
          <p:cNvPr id="3" name="Content Placeholder 2">
            <a:extLst>
              <a:ext uri="{FF2B5EF4-FFF2-40B4-BE49-F238E27FC236}">
                <a16:creationId xmlns:a16="http://schemas.microsoft.com/office/drawing/2014/main" id="{23C7DDA2-A726-4113-A6A1-606B1A1DBF0C}"/>
              </a:ext>
            </a:extLst>
          </p:cNvPr>
          <p:cNvSpPr>
            <a:spLocks noGrp="1"/>
          </p:cNvSpPr>
          <p:nvPr>
            <p:ph idx="1"/>
          </p:nvPr>
        </p:nvSpPr>
        <p:spPr>
          <a:ln>
            <a:solidFill>
              <a:srgbClr val="00B050"/>
            </a:solidFill>
          </a:ln>
        </p:spPr>
        <p:txBody>
          <a:bodyPr/>
          <a:lstStyle/>
          <a:p>
            <a:pPr algn="l"/>
            <a:r>
              <a:rPr lang="en-US" b="0" i="0" dirty="0">
                <a:effectLst/>
                <a:latin typeface="Helvetica" panose="020B0604020202020204" pitchFamily="34" charset="0"/>
              </a:rPr>
              <a:t>Validation :</a:t>
            </a:r>
          </a:p>
          <a:p>
            <a:pPr lvl="1">
              <a:buFont typeface="Arial" panose="020B0604020202020204" pitchFamily="34" charset="0"/>
              <a:buChar char="•"/>
            </a:pPr>
            <a:r>
              <a:rPr lang="en-US" b="0" i="0" dirty="0">
                <a:effectLst/>
                <a:latin typeface="Helvetica" panose="020B0604020202020204" pitchFamily="34" charset="0"/>
              </a:rPr>
              <a:t>At least 1 letter between [a-z] and 1 letter between [A-Z].</a:t>
            </a:r>
          </a:p>
          <a:p>
            <a:pPr lvl="1">
              <a:buFont typeface="Arial" panose="020B0604020202020204" pitchFamily="34" charset="0"/>
              <a:buChar char="•"/>
            </a:pPr>
            <a:r>
              <a:rPr lang="en-US" b="0" i="0" dirty="0">
                <a:effectLst/>
                <a:latin typeface="Helvetica" panose="020B0604020202020204" pitchFamily="34" charset="0"/>
              </a:rPr>
              <a:t>At least 1 number between [0-9].</a:t>
            </a:r>
          </a:p>
          <a:p>
            <a:pPr lvl="1">
              <a:buFont typeface="Arial" panose="020B0604020202020204" pitchFamily="34" charset="0"/>
              <a:buChar char="•"/>
            </a:pPr>
            <a:r>
              <a:rPr lang="en-US" b="0" i="0" dirty="0">
                <a:effectLst/>
                <a:latin typeface="Helvetica" panose="020B0604020202020204" pitchFamily="34" charset="0"/>
              </a:rPr>
              <a:t>At least 1 character from [$#@].</a:t>
            </a:r>
          </a:p>
          <a:p>
            <a:pPr lvl="1">
              <a:buFont typeface="Arial" panose="020B0604020202020204" pitchFamily="34" charset="0"/>
              <a:buChar char="•"/>
            </a:pPr>
            <a:r>
              <a:rPr lang="en-US" b="0" i="0" dirty="0">
                <a:effectLst/>
                <a:latin typeface="Helvetica" panose="020B0604020202020204" pitchFamily="34" charset="0"/>
              </a:rPr>
              <a:t>Minimum length 6 characters.</a:t>
            </a:r>
          </a:p>
          <a:p>
            <a:pPr lvl="1">
              <a:buFont typeface="Arial" panose="020B0604020202020204" pitchFamily="34" charset="0"/>
              <a:buChar char="•"/>
            </a:pPr>
            <a:r>
              <a:rPr lang="en-US" b="0" i="0" dirty="0">
                <a:effectLst/>
                <a:latin typeface="Helvetica" panose="020B0604020202020204" pitchFamily="34" charset="0"/>
              </a:rPr>
              <a:t>Maximum length 16 characters.</a:t>
            </a:r>
          </a:p>
          <a:p>
            <a:endParaRPr lang="en-IN" dirty="0"/>
          </a:p>
        </p:txBody>
      </p:sp>
    </p:spTree>
    <p:extLst>
      <p:ext uri="{BB962C8B-B14F-4D97-AF65-F5344CB8AC3E}">
        <p14:creationId xmlns:p14="http://schemas.microsoft.com/office/powerpoint/2010/main" val="22069267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C7EC78-3873-4D0A-AB83-ED26BB63DC32}"/>
              </a:ext>
            </a:extLst>
          </p:cNvPr>
          <p:cNvSpPr>
            <a:spLocks noGrp="1"/>
          </p:cNvSpPr>
          <p:nvPr>
            <p:ph type="title"/>
          </p:nvPr>
        </p:nvSpPr>
        <p:spPr>
          <a:xfrm>
            <a:off x="457200" y="274638"/>
            <a:ext cx="8229600" cy="792162"/>
          </a:xfrm>
        </p:spPr>
        <p:txBody>
          <a:bodyPr/>
          <a:lstStyle/>
          <a:p>
            <a:r>
              <a:rPr lang="en-IN" dirty="0">
                <a:solidFill>
                  <a:srgbClr val="0070C0"/>
                </a:solidFill>
              </a:rPr>
              <a:t>Canvas</a:t>
            </a:r>
          </a:p>
        </p:txBody>
      </p:sp>
      <p:sp>
        <p:nvSpPr>
          <p:cNvPr id="3" name="Content Placeholder 2">
            <a:extLst>
              <a:ext uri="{FF2B5EF4-FFF2-40B4-BE49-F238E27FC236}">
                <a16:creationId xmlns:a16="http://schemas.microsoft.com/office/drawing/2014/main" id="{24A79DAE-2F4C-4923-96A1-02DBC3CD9297}"/>
              </a:ext>
            </a:extLst>
          </p:cNvPr>
          <p:cNvSpPr>
            <a:spLocks noGrp="1"/>
          </p:cNvSpPr>
          <p:nvPr>
            <p:ph idx="1"/>
          </p:nvPr>
        </p:nvSpPr>
        <p:spPr>
          <a:xfrm>
            <a:off x="152400" y="990600"/>
            <a:ext cx="8915400" cy="5715000"/>
          </a:xfrm>
          <a:ln>
            <a:solidFill>
              <a:srgbClr val="00B050"/>
            </a:solidFill>
          </a:ln>
        </p:spPr>
        <p:txBody>
          <a:bodyPr/>
          <a:lstStyle/>
          <a:p>
            <a:r>
              <a:rPr lang="en-IN" dirty="0"/>
              <a:t>It is a container that is generally used to draw shapes like lines, curves, arcs and circles.</a:t>
            </a:r>
          </a:p>
          <a:p>
            <a:r>
              <a:rPr lang="en-IN" dirty="0"/>
              <a:t>To Create Canvas:</a:t>
            </a:r>
          </a:p>
          <a:p>
            <a:pPr marL="457200" lvl="1" indent="0">
              <a:buNone/>
            </a:pPr>
            <a:r>
              <a:rPr lang="en-IN" sz="2400" dirty="0">
                <a:highlight>
                  <a:srgbClr val="00FFFF"/>
                </a:highlight>
              </a:rPr>
              <a:t>C=canvas(</a:t>
            </a:r>
            <a:r>
              <a:rPr lang="en-IN" sz="2400" dirty="0" err="1">
                <a:highlight>
                  <a:srgbClr val="00FFFF"/>
                </a:highlight>
              </a:rPr>
              <a:t>root,bg</a:t>
            </a:r>
            <a:r>
              <a:rPr lang="en-IN" sz="2400" dirty="0">
                <a:highlight>
                  <a:srgbClr val="00FFFF"/>
                </a:highlight>
              </a:rPr>
              <a:t>=“</a:t>
            </a:r>
            <a:r>
              <a:rPr lang="en-IN" sz="2400" dirty="0" err="1">
                <a:highlight>
                  <a:srgbClr val="00FFFF"/>
                </a:highlight>
              </a:rPr>
              <a:t>blue”,height</a:t>
            </a:r>
            <a:r>
              <a:rPr lang="en-IN" sz="2400" dirty="0">
                <a:highlight>
                  <a:srgbClr val="00FFFF"/>
                </a:highlight>
              </a:rPr>
              <a:t>=300, width=300,cursor=“pencil”)</a:t>
            </a:r>
          </a:p>
          <a:p>
            <a:pPr marL="457200" lvl="1" indent="0">
              <a:buNone/>
            </a:pPr>
            <a:endParaRPr lang="en-IN" sz="2400" dirty="0">
              <a:highlight>
                <a:srgbClr val="00FFFF"/>
              </a:highlight>
            </a:endParaRPr>
          </a:p>
          <a:p>
            <a:pPr marL="457200" lvl="1" indent="0">
              <a:buNone/>
            </a:pPr>
            <a:r>
              <a:rPr lang="en-IN" sz="2400" dirty="0"/>
              <a:t>root- main window</a:t>
            </a:r>
          </a:p>
          <a:p>
            <a:pPr marL="457200" lvl="1" indent="0">
              <a:buNone/>
            </a:pPr>
            <a:r>
              <a:rPr lang="en-IN" sz="2400" dirty="0" err="1"/>
              <a:t>bg</a:t>
            </a:r>
            <a:r>
              <a:rPr lang="en-IN" sz="2400" dirty="0"/>
              <a:t>= background </a:t>
            </a:r>
            <a:r>
              <a:rPr lang="en-IN" sz="2400" dirty="0" err="1"/>
              <a:t>color</a:t>
            </a:r>
            <a:endParaRPr lang="en-IN" sz="2400" dirty="0"/>
          </a:p>
          <a:p>
            <a:pPr marL="457200" lvl="1" indent="0">
              <a:buNone/>
            </a:pPr>
            <a:r>
              <a:rPr lang="en-IN" sz="2400" dirty="0"/>
              <a:t>Height, width- window width and height</a:t>
            </a:r>
          </a:p>
          <a:p>
            <a:pPr marL="457200" lvl="1" indent="0">
              <a:buNone/>
            </a:pPr>
            <a:r>
              <a:rPr lang="en-IN" sz="2400" dirty="0"/>
              <a:t>Cursor- Shape of the cursor</a:t>
            </a:r>
          </a:p>
          <a:p>
            <a:pPr marL="457200" lvl="1" indent="0">
              <a:buNone/>
            </a:pPr>
            <a:r>
              <a:rPr lang="en-IN" sz="2400" dirty="0">
                <a:solidFill>
                  <a:srgbClr val="FF0000"/>
                </a:solidFill>
              </a:rPr>
              <a:t>Once the canvas is created , it should be added to the root window</a:t>
            </a:r>
          </a:p>
          <a:p>
            <a:pPr marL="457200" lvl="1" indent="0">
              <a:buNone/>
            </a:pPr>
            <a:r>
              <a:rPr lang="en-IN" sz="2400" dirty="0" err="1">
                <a:solidFill>
                  <a:srgbClr val="FF0000"/>
                </a:solidFill>
                <a:highlight>
                  <a:srgbClr val="00FFFF"/>
                </a:highlight>
              </a:rPr>
              <a:t>c.pack</a:t>
            </a:r>
            <a:r>
              <a:rPr lang="en-IN" sz="2400" dirty="0">
                <a:solidFill>
                  <a:srgbClr val="FF0000"/>
                </a:solidFill>
                <a:highlight>
                  <a:srgbClr val="00FFFF"/>
                </a:highlight>
              </a:rPr>
              <a:t>()</a:t>
            </a:r>
          </a:p>
          <a:p>
            <a:pPr marL="457200" lvl="1" indent="0">
              <a:buNone/>
            </a:pPr>
            <a:endParaRPr lang="en-IN" sz="2400" dirty="0">
              <a:solidFill>
                <a:srgbClr val="FF0000"/>
              </a:solidFill>
            </a:endParaRPr>
          </a:p>
        </p:txBody>
      </p:sp>
    </p:spTree>
    <p:extLst>
      <p:ext uri="{BB962C8B-B14F-4D97-AF65-F5344CB8AC3E}">
        <p14:creationId xmlns:p14="http://schemas.microsoft.com/office/powerpoint/2010/main" val="23871683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538D9B6-39D6-4891-B373-DC16825F3898}"/>
              </a:ext>
            </a:extLst>
          </p:cNvPr>
          <p:cNvPicPr>
            <a:picLocks noGrp="1" noChangeAspect="1"/>
          </p:cNvPicPr>
          <p:nvPr>
            <p:ph idx="1"/>
          </p:nvPr>
        </p:nvPicPr>
        <p:blipFill>
          <a:blip r:embed="rId2"/>
          <a:stretch>
            <a:fillRect/>
          </a:stretch>
        </p:blipFill>
        <p:spPr>
          <a:xfrm>
            <a:off x="457200" y="685801"/>
            <a:ext cx="8229600" cy="5357378"/>
          </a:xfrm>
        </p:spPr>
      </p:pic>
    </p:spTree>
    <p:extLst>
      <p:ext uri="{BB962C8B-B14F-4D97-AF65-F5344CB8AC3E}">
        <p14:creationId xmlns:p14="http://schemas.microsoft.com/office/powerpoint/2010/main" val="28656712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4C71505-7A15-43EF-86B6-AE13D03A6CC0}"/>
              </a:ext>
            </a:extLst>
          </p:cNvPr>
          <p:cNvPicPr>
            <a:picLocks noGrp="1" noChangeAspect="1"/>
          </p:cNvPicPr>
          <p:nvPr>
            <p:ph idx="1"/>
          </p:nvPr>
        </p:nvPicPr>
        <p:blipFill>
          <a:blip r:embed="rId2"/>
          <a:stretch>
            <a:fillRect/>
          </a:stretch>
        </p:blipFill>
        <p:spPr>
          <a:xfrm>
            <a:off x="1828800" y="685800"/>
            <a:ext cx="6248400" cy="5943600"/>
          </a:xfrm>
        </p:spPr>
      </p:pic>
    </p:spTree>
    <p:extLst>
      <p:ext uri="{BB962C8B-B14F-4D97-AF65-F5344CB8AC3E}">
        <p14:creationId xmlns:p14="http://schemas.microsoft.com/office/powerpoint/2010/main" val="2607279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FACB54-EB70-4174-A66E-0B3EFBD304A2}"/>
              </a:ext>
            </a:extLst>
          </p:cNvPr>
          <p:cNvSpPr>
            <a:spLocks noGrp="1"/>
          </p:cNvSpPr>
          <p:nvPr>
            <p:ph type="title"/>
          </p:nvPr>
        </p:nvSpPr>
        <p:spPr>
          <a:xfrm>
            <a:off x="478971" y="0"/>
            <a:ext cx="8229600" cy="1143000"/>
          </a:xfrm>
        </p:spPr>
        <p:txBody>
          <a:bodyPr/>
          <a:lstStyle/>
          <a:p>
            <a:r>
              <a:rPr lang="en-IN" dirty="0">
                <a:solidFill>
                  <a:srgbClr val="0070C0"/>
                </a:solidFill>
              </a:rPr>
              <a:t>Drawing Shapes</a:t>
            </a:r>
          </a:p>
        </p:txBody>
      </p:sp>
      <p:sp>
        <p:nvSpPr>
          <p:cNvPr id="3" name="Content Placeholder 2">
            <a:extLst>
              <a:ext uri="{FF2B5EF4-FFF2-40B4-BE49-F238E27FC236}">
                <a16:creationId xmlns:a16="http://schemas.microsoft.com/office/drawing/2014/main" id="{33644C0C-64A5-4287-AB83-123670108852}"/>
              </a:ext>
            </a:extLst>
          </p:cNvPr>
          <p:cNvSpPr>
            <a:spLocks noGrp="1"/>
          </p:cNvSpPr>
          <p:nvPr>
            <p:ph idx="1"/>
          </p:nvPr>
        </p:nvSpPr>
        <p:spPr>
          <a:ln>
            <a:solidFill>
              <a:srgbClr val="92D050"/>
            </a:solidFill>
          </a:ln>
        </p:spPr>
        <p:txBody>
          <a:bodyPr/>
          <a:lstStyle/>
          <a:p>
            <a:pPr marL="0" indent="0">
              <a:buNone/>
            </a:pPr>
            <a:r>
              <a:rPr lang="en-IN" dirty="0"/>
              <a:t>To create a line:  </a:t>
            </a:r>
            <a:r>
              <a:rPr lang="en-IN" dirty="0" err="1"/>
              <a:t>create_line</a:t>
            </a:r>
            <a:r>
              <a:rPr lang="en-IN" dirty="0"/>
              <a:t>()</a:t>
            </a:r>
          </a:p>
          <a:p>
            <a:pPr marL="0" indent="0">
              <a:buNone/>
            </a:pPr>
            <a:r>
              <a:rPr lang="en-IN" dirty="0"/>
              <a:t>To create a </a:t>
            </a:r>
            <a:r>
              <a:rPr lang="en-IN" dirty="0" err="1"/>
              <a:t>oval:create_oval</a:t>
            </a:r>
            <a:r>
              <a:rPr lang="en-IN" dirty="0"/>
              <a:t>()</a:t>
            </a:r>
          </a:p>
          <a:p>
            <a:pPr marL="0" indent="0">
              <a:buNone/>
            </a:pPr>
            <a:r>
              <a:rPr lang="en-IN" dirty="0"/>
              <a:t>To create a Rectangle: </a:t>
            </a:r>
            <a:r>
              <a:rPr lang="en-IN" dirty="0" err="1"/>
              <a:t>create_rectangle</a:t>
            </a:r>
            <a:r>
              <a:rPr lang="en-IN" dirty="0"/>
              <a:t>()</a:t>
            </a:r>
          </a:p>
          <a:p>
            <a:pPr marL="0" indent="0">
              <a:buNone/>
            </a:pPr>
            <a:r>
              <a:rPr lang="en-IN" dirty="0"/>
              <a:t>To Create a text : </a:t>
            </a:r>
            <a:r>
              <a:rPr lang="en-IN" dirty="0" err="1"/>
              <a:t>create_text</a:t>
            </a:r>
            <a:r>
              <a:rPr lang="en-IN" dirty="0"/>
              <a:t>()</a:t>
            </a:r>
          </a:p>
          <a:p>
            <a:pPr marL="0" indent="0">
              <a:buNone/>
            </a:pPr>
            <a:r>
              <a:rPr lang="en-IN" dirty="0"/>
              <a:t>To Create an arc: </a:t>
            </a:r>
            <a:r>
              <a:rPr lang="en-IN" dirty="0" err="1"/>
              <a:t>create_arc</a:t>
            </a:r>
            <a:r>
              <a:rPr lang="en-IN" dirty="0"/>
              <a:t>()</a:t>
            </a:r>
          </a:p>
          <a:p>
            <a:pPr marL="0" indent="0">
              <a:buNone/>
            </a:pPr>
            <a:r>
              <a:rPr lang="en-IN" dirty="0"/>
              <a:t>To create a image: </a:t>
            </a:r>
            <a:r>
              <a:rPr lang="en-IN" dirty="0" err="1"/>
              <a:t>create_image</a:t>
            </a:r>
            <a:r>
              <a:rPr lang="en-IN" dirty="0"/>
              <a:t>()</a:t>
            </a:r>
          </a:p>
          <a:p>
            <a:pPr marL="0" indent="0">
              <a:buNone/>
            </a:pPr>
            <a:r>
              <a:rPr lang="en-IN" dirty="0"/>
              <a:t>To create a Polygon: </a:t>
            </a:r>
            <a:r>
              <a:rPr lang="en-IN" dirty="0" err="1"/>
              <a:t>create_polygon</a:t>
            </a:r>
            <a:r>
              <a:rPr lang="en-IN" dirty="0"/>
              <a:t>()</a:t>
            </a:r>
          </a:p>
          <a:p>
            <a:pPr marL="0" indent="0">
              <a:buNone/>
            </a:pPr>
            <a:endParaRPr lang="en-IN" dirty="0"/>
          </a:p>
        </p:txBody>
      </p:sp>
    </p:spTree>
    <p:extLst>
      <p:ext uri="{BB962C8B-B14F-4D97-AF65-F5344CB8AC3E}">
        <p14:creationId xmlns:p14="http://schemas.microsoft.com/office/powerpoint/2010/main" val="22461674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4C0B10B-D2C4-4A54-AFAD-3D27DF88B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B6BADB90-C74B-40D6-86DC-503F65FCE8D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07282" y="635715"/>
            <a:ext cx="8356656" cy="2482136"/>
            <a:chOff x="409710" y="635715"/>
            <a:chExt cx="11142208" cy="2482136"/>
          </a:xfrm>
        </p:grpSpPr>
        <p:sp>
          <p:nvSpPr>
            <p:cNvPr id="13" name="Freeform 44">
              <a:extLst>
                <a:ext uri="{FF2B5EF4-FFF2-40B4-BE49-F238E27FC236}">
                  <a16:creationId xmlns:a16="http://schemas.microsoft.com/office/drawing/2014/main" id="{6559431D-1886-4AE0-9B87-9AD2ECAB843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45">
              <a:extLst>
                <a:ext uri="{FF2B5EF4-FFF2-40B4-BE49-F238E27FC236}">
                  <a16:creationId xmlns:a16="http://schemas.microsoft.com/office/drawing/2014/main" id="{373850A5-B04A-4FCD-9E73-EE322167FB3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46">
              <a:extLst>
                <a:ext uri="{FF2B5EF4-FFF2-40B4-BE49-F238E27FC236}">
                  <a16:creationId xmlns:a16="http://schemas.microsoft.com/office/drawing/2014/main" id="{82C18C67-80FA-4738-AA53-0AF2419F98E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47">
              <a:extLst>
                <a:ext uri="{FF2B5EF4-FFF2-40B4-BE49-F238E27FC236}">
                  <a16:creationId xmlns:a16="http://schemas.microsoft.com/office/drawing/2014/main" id="{48543B1A-8BF5-4C63-8404-41B2EA70B33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Rectangle 16">
              <a:extLst>
                <a:ext uri="{FF2B5EF4-FFF2-40B4-BE49-F238E27FC236}">
                  <a16:creationId xmlns:a16="http://schemas.microsoft.com/office/drawing/2014/main" id="{92DF5096-E051-498C-A3ED-CBA77A813AA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 name="Title 1">
            <a:extLst>
              <a:ext uri="{FF2B5EF4-FFF2-40B4-BE49-F238E27FC236}">
                <a16:creationId xmlns:a16="http://schemas.microsoft.com/office/drawing/2014/main" id="{6ED923DC-899F-4FAB-BB29-7D8F83D6056B}"/>
              </a:ext>
            </a:extLst>
          </p:cNvPr>
          <p:cNvSpPr>
            <a:spLocks noGrp="1"/>
          </p:cNvSpPr>
          <p:nvPr>
            <p:ph type="title"/>
          </p:nvPr>
        </p:nvSpPr>
        <p:spPr>
          <a:xfrm>
            <a:off x="785460" y="759805"/>
            <a:ext cx="7729890" cy="1325563"/>
          </a:xfrm>
        </p:spPr>
        <p:txBody>
          <a:bodyPr>
            <a:normAutofit/>
          </a:bodyPr>
          <a:lstStyle/>
          <a:p>
            <a:r>
              <a:rPr lang="en-IN" sz="3500" dirty="0" err="1">
                <a:solidFill>
                  <a:srgbClr val="FFFFFF"/>
                </a:solidFill>
              </a:rPr>
              <a:t>create_line</a:t>
            </a:r>
            <a:r>
              <a:rPr lang="en-IN" sz="3500" dirty="0">
                <a:solidFill>
                  <a:srgbClr val="FFFFFF"/>
                </a:solidFill>
              </a:rPr>
              <a:t>()</a:t>
            </a:r>
          </a:p>
        </p:txBody>
      </p:sp>
      <p:sp>
        <p:nvSpPr>
          <p:cNvPr id="3" name="Content Placeholder 2">
            <a:extLst>
              <a:ext uri="{FF2B5EF4-FFF2-40B4-BE49-F238E27FC236}">
                <a16:creationId xmlns:a16="http://schemas.microsoft.com/office/drawing/2014/main" id="{47C12FD6-2FCD-40AF-99BD-53E4FD403C32}"/>
              </a:ext>
            </a:extLst>
          </p:cNvPr>
          <p:cNvSpPr>
            <a:spLocks noGrp="1"/>
          </p:cNvSpPr>
          <p:nvPr>
            <p:ph idx="1"/>
          </p:nvPr>
        </p:nvSpPr>
        <p:spPr>
          <a:xfrm>
            <a:off x="483041" y="2494450"/>
            <a:ext cx="3625795" cy="4211150"/>
          </a:xfrm>
          <a:ln>
            <a:solidFill>
              <a:srgbClr val="00B050"/>
            </a:solidFill>
          </a:ln>
        </p:spPr>
        <p:txBody>
          <a:bodyPr>
            <a:normAutofit/>
          </a:bodyPr>
          <a:lstStyle/>
          <a:p>
            <a:r>
              <a:rPr lang="en-IN" sz="1900" dirty="0"/>
              <a:t>Syntax:</a:t>
            </a:r>
            <a:r>
              <a:rPr lang="en-US" sz="1900" dirty="0"/>
              <a:t> The method </a:t>
            </a:r>
            <a:r>
              <a:rPr lang="en-US" sz="1900" dirty="0" err="1"/>
              <a:t>create_line</a:t>
            </a:r>
            <a:r>
              <a:rPr lang="en-US" sz="1900" dirty="0"/>
              <a:t>(</a:t>
            </a:r>
            <a:r>
              <a:rPr lang="en-US" sz="1900" dirty="0" err="1"/>
              <a:t>coords</a:t>
            </a:r>
            <a:r>
              <a:rPr lang="en-US" sz="1900" dirty="0"/>
              <a:t>, options) is used to draw a straight line. </a:t>
            </a:r>
          </a:p>
          <a:p>
            <a:r>
              <a:rPr lang="en-US" sz="1900" dirty="0"/>
              <a:t>The coordinates "</a:t>
            </a:r>
            <a:r>
              <a:rPr lang="en-US" sz="1900" dirty="0" err="1"/>
              <a:t>coords</a:t>
            </a:r>
            <a:r>
              <a:rPr lang="en-US" sz="1900" dirty="0"/>
              <a:t>" are given as four integer numbers: x</a:t>
            </a:r>
            <a:r>
              <a:rPr lang="en-US" sz="1900" baseline="-25000" dirty="0"/>
              <a:t>1</a:t>
            </a:r>
            <a:r>
              <a:rPr lang="en-US" sz="1900" dirty="0"/>
              <a:t>, y</a:t>
            </a:r>
            <a:r>
              <a:rPr lang="en-US" sz="1900" baseline="-25000" dirty="0"/>
              <a:t>1</a:t>
            </a:r>
            <a:r>
              <a:rPr lang="en-US" sz="1900" dirty="0"/>
              <a:t>, x</a:t>
            </a:r>
            <a:r>
              <a:rPr lang="en-US" sz="1900" baseline="-25000" dirty="0"/>
              <a:t>2</a:t>
            </a:r>
            <a:r>
              <a:rPr lang="en-US" sz="1900" dirty="0"/>
              <a:t>, y</a:t>
            </a:r>
            <a:r>
              <a:rPr lang="en-US" sz="1900" baseline="-25000" dirty="0"/>
              <a:t>2</a:t>
            </a:r>
            <a:r>
              <a:rPr lang="en-US" sz="1900" dirty="0"/>
              <a:t> .</a:t>
            </a:r>
          </a:p>
          <a:p>
            <a:r>
              <a:rPr lang="en-US" sz="1900" dirty="0"/>
              <a:t>This means that the line goes from the point (x</a:t>
            </a:r>
            <a:r>
              <a:rPr lang="en-US" sz="1900" baseline="-25000" dirty="0"/>
              <a:t>1</a:t>
            </a:r>
            <a:r>
              <a:rPr lang="en-US" sz="1900" dirty="0"/>
              <a:t>, y</a:t>
            </a:r>
            <a:r>
              <a:rPr lang="en-US" sz="1900" baseline="-25000" dirty="0"/>
              <a:t>1</a:t>
            </a:r>
            <a:r>
              <a:rPr lang="en-US" sz="1900" dirty="0"/>
              <a:t>) to the point (x</a:t>
            </a:r>
            <a:r>
              <a:rPr lang="en-US" sz="1900" baseline="-25000" dirty="0"/>
              <a:t>2</a:t>
            </a:r>
            <a:r>
              <a:rPr lang="en-US" sz="1900" dirty="0"/>
              <a:t>, y</a:t>
            </a:r>
            <a:r>
              <a:rPr lang="en-US" sz="1900" baseline="-25000" dirty="0"/>
              <a:t>2</a:t>
            </a:r>
            <a:r>
              <a:rPr lang="en-US" sz="1900" dirty="0"/>
              <a:t>).</a:t>
            </a:r>
            <a:endParaRPr lang="en-IN" sz="1900" dirty="0"/>
          </a:p>
        </p:txBody>
      </p:sp>
      <p:pic>
        <p:nvPicPr>
          <p:cNvPr id="5" name="Picture 4" descr="A screenshot of a cell phone&#10;&#10;Description automatically generated">
            <a:extLst>
              <a:ext uri="{FF2B5EF4-FFF2-40B4-BE49-F238E27FC236}">
                <a16:creationId xmlns:a16="http://schemas.microsoft.com/office/drawing/2014/main" id="{A60E0210-2600-49B7-AFD4-3BEB503FA6E5}"/>
              </a:ext>
            </a:extLst>
          </p:cNvPr>
          <p:cNvPicPr>
            <a:picLocks noChangeAspect="1"/>
          </p:cNvPicPr>
          <p:nvPr/>
        </p:nvPicPr>
        <p:blipFill rotWithShape="1">
          <a:blip r:embed="rId2"/>
          <a:srcRect r="19387" b="-4"/>
          <a:stretch/>
        </p:blipFill>
        <p:spPr>
          <a:xfrm>
            <a:off x="4574169" y="2492376"/>
            <a:ext cx="3950576" cy="3908424"/>
          </a:xfrm>
          <a:prstGeom prst="rect">
            <a:avLst/>
          </a:prstGeom>
          <a:ln>
            <a:solidFill>
              <a:srgbClr val="00B050"/>
            </a:solidFill>
          </a:ln>
        </p:spPr>
      </p:pic>
    </p:spTree>
    <p:extLst>
      <p:ext uri="{BB962C8B-B14F-4D97-AF65-F5344CB8AC3E}">
        <p14:creationId xmlns:p14="http://schemas.microsoft.com/office/powerpoint/2010/main" val="11268988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6F0E9388-1993-43F1-95F2-E877E3DDB7E1}"/>
              </a:ext>
            </a:extLst>
          </p:cNvPr>
          <p:cNvPicPr>
            <a:picLocks noGrp="1" noChangeAspect="1"/>
          </p:cNvPicPr>
          <p:nvPr>
            <p:ph idx="1"/>
          </p:nvPr>
        </p:nvPicPr>
        <p:blipFill>
          <a:blip r:embed="rId2"/>
          <a:stretch>
            <a:fillRect/>
          </a:stretch>
        </p:blipFill>
        <p:spPr>
          <a:xfrm>
            <a:off x="135802" y="533854"/>
            <a:ext cx="8872396" cy="6008914"/>
          </a:xfrm>
          <a:prstGeom prst="rect">
            <a:avLst/>
          </a:prstGeom>
          <a:ln>
            <a:solidFill>
              <a:srgbClr val="00B050"/>
            </a:solidFill>
          </a:ln>
        </p:spPr>
      </p:pic>
      <p:pic>
        <p:nvPicPr>
          <p:cNvPr id="7" name="Picture 6">
            <a:extLst>
              <a:ext uri="{FF2B5EF4-FFF2-40B4-BE49-F238E27FC236}">
                <a16:creationId xmlns:a16="http://schemas.microsoft.com/office/drawing/2014/main" id="{5BF39D5D-CCCA-40C4-9088-A3726055DBD0}"/>
              </a:ext>
            </a:extLst>
          </p:cNvPr>
          <p:cNvPicPr>
            <a:picLocks noChangeAspect="1"/>
          </p:cNvPicPr>
          <p:nvPr/>
        </p:nvPicPr>
        <p:blipFill>
          <a:blip r:embed="rId3"/>
          <a:stretch>
            <a:fillRect/>
          </a:stretch>
        </p:blipFill>
        <p:spPr>
          <a:xfrm>
            <a:off x="3429000" y="206829"/>
            <a:ext cx="1790700" cy="352425"/>
          </a:xfrm>
          <a:prstGeom prst="rect">
            <a:avLst/>
          </a:prstGeom>
          <a:ln>
            <a:solidFill>
              <a:srgbClr val="FF0000"/>
            </a:solidFill>
          </a:ln>
        </p:spPr>
      </p:pic>
    </p:spTree>
    <p:extLst>
      <p:ext uri="{BB962C8B-B14F-4D97-AF65-F5344CB8AC3E}">
        <p14:creationId xmlns:p14="http://schemas.microsoft.com/office/powerpoint/2010/main" val="31294991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B738D5-579A-4ED0-8010-068DB44AAEA5}"/>
              </a:ext>
            </a:extLst>
          </p:cNvPr>
          <p:cNvSpPr>
            <a:spLocks noGrp="1"/>
          </p:cNvSpPr>
          <p:nvPr>
            <p:ph type="title"/>
          </p:nvPr>
        </p:nvSpPr>
        <p:spPr>
          <a:xfrm>
            <a:off x="457200" y="274638"/>
            <a:ext cx="8229600" cy="639762"/>
          </a:xfrm>
        </p:spPr>
        <p:txBody>
          <a:bodyPr>
            <a:normAutofit fontScale="90000"/>
          </a:bodyPr>
          <a:lstStyle/>
          <a:p>
            <a:r>
              <a:rPr lang="en-IN" dirty="0">
                <a:solidFill>
                  <a:srgbClr val="0070C0"/>
                </a:solidFill>
              </a:rPr>
              <a:t>Output</a:t>
            </a:r>
          </a:p>
        </p:txBody>
      </p:sp>
      <p:pic>
        <p:nvPicPr>
          <p:cNvPr id="4" name="Content Placeholder 3">
            <a:extLst>
              <a:ext uri="{FF2B5EF4-FFF2-40B4-BE49-F238E27FC236}">
                <a16:creationId xmlns:a16="http://schemas.microsoft.com/office/drawing/2014/main" id="{4817DB55-C541-421F-BF3D-7788107BEC72}"/>
              </a:ext>
            </a:extLst>
          </p:cNvPr>
          <p:cNvPicPr>
            <a:picLocks noGrp="1" noChangeAspect="1"/>
          </p:cNvPicPr>
          <p:nvPr>
            <p:ph idx="1"/>
          </p:nvPr>
        </p:nvPicPr>
        <p:blipFill>
          <a:blip r:embed="rId2"/>
          <a:stretch>
            <a:fillRect/>
          </a:stretch>
        </p:blipFill>
        <p:spPr>
          <a:xfrm>
            <a:off x="533400" y="1295401"/>
            <a:ext cx="7543800" cy="5105399"/>
          </a:xfrm>
          <a:prstGeom prst="rect">
            <a:avLst/>
          </a:prstGeom>
          <a:ln>
            <a:solidFill>
              <a:srgbClr val="00B050"/>
            </a:solidFill>
          </a:ln>
        </p:spPr>
      </p:pic>
    </p:spTree>
    <p:extLst>
      <p:ext uri="{BB962C8B-B14F-4D97-AF65-F5344CB8AC3E}">
        <p14:creationId xmlns:p14="http://schemas.microsoft.com/office/powerpoint/2010/main" val="8170194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338CDF-4415-447F-89E6-1764FDB3C78D}"/>
              </a:ext>
            </a:extLst>
          </p:cNvPr>
          <p:cNvSpPr>
            <a:spLocks noGrp="1"/>
          </p:cNvSpPr>
          <p:nvPr>
            <p:ph type="title"/>
          </p:nvPr>
        </p:nvSpPr>
        <p:spPr>
          <a:xfrm>
            <a:off x="457200" y="100466"/>
            <a:ext cx="8229600" cy="715962"/>
          </a:xfrm>
        </p:spPr>
        <p:txBody>
          <a:bodyPr>
            <a:normAutofit fontScale="90000"/>
          </a:bodyPr>
          <a:lstStyle/>
          <a:p>
            <a:r>
              <a:rPr lang="en-IN" dirty="0">
                <a:solidFill>
                  <a:srgbClr val="0070C0"/>
                </a:solidFill>
              </a:rPr>
              <a:t>Example- using arc</a:t>
            </a:r>
          </a:p>
        </p:txBody>
      </p:sp>
      <p:sp>
        <p:nvSpPr>
          <p:cNvPr id="3" name="Content Placeholder 2">
            <a:extLst>
              <a:ext uri="{FF2B5EF4-FFF2-40B4-BE49-F238E27FC236}">
                <a16:creationId xmlns:a16="http://schemas.microsoft.com/office/drawing/2014/main" id="{83D195B2-650D-4E06-A43A-CD9152DE80FA}"/>
              </a:ext>
            </a:extLst>
          </p:cNvPr>
          <p:cNvSpPr>
            <a:spLocks noGrp="1"/>
          </p:cNvSpPr>
          <p:nvPr>
            <p:ph idx="1"/>
          </p:nvPr>
        </p:nvSpPr>
        <p:spPr>
          <a:xfrm>
            <a:off x="76200" y="990600"/>
            <a:ext cx="8610600" cy="5592762"/>
          </a:xfrm>
        </p:spPr>
        <p:txBody>
          <a:bodyPr/>
          <a:lstStyle/>
          <a:p>
            <a:endParaRPr lang="en-IN" dirty="0"/>
          </a:p>
        </p:txBody>
      </p:sp>
      <p:pic>
        <p:nvPicPr>
          <p:cNvPr id="4" name="Picture 3">
            <a:extLst>
              <a:ext uri="{FF2B5EF4-FFF2-40B4-BE49-F238E27FC236}">
                <a16:creationId xmlns:a16="http://schemas.microsoft.com/office/drawing/2014/main" id="{C6C81406-4884-4278-ABF8-CE0DF29AB799}"/>
              </a:ext>
            </a:extLst>
          </p:cNvPr>
          <p:cNvPicPr>
            <a:picLocks noChangeAspect="1"/>
          </p:cNvPicPr>
          <p:nvPr/>
        </p:nvPicPr>
        <p:blipFill>
          <a:blip r:embed="rId2"/>
          <a:stretch>
            <a:fillRect/>
          </a:stretch>
        </p:blipFill>
        <p:spPr>
          <a:xfrm>
            <a:off x="76200" y="903514"/>
            <a:ext cx="8610600" cy="5679848"/>
          </a:xfrm>
          <a:prstGeom prst="rect">
            <a:avLst/>
          </a:prstGeom>
          <a:ln>
            <a:solidFill>
              <a:srgbClr val="00B050"/>
            </a:solidFill>
          </a:ln>
        </p:spPr>
      </p:pic>
    </p:spTree>
    <p:extLst>
      <p:ext uri="{BB962C8B-B14F-4D97-AF65-F5344CB8AC3E}">
        <p14:creationId xmlns:p14="http://schemas.microsoft.com/office/powerpoint/2010/main" val="14395569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B3D7E4-B49D-4E03-9C58-976A93326110}"/>
              </a:ext>
            </a:extLst>
          </p:cNvPr>
          <p:cNvSpPr>
            <a:spLocks noGrp="1"/>
          </p:cNvSpPr>
          <p:nvPr>
            <p:ph type="title"/>
          </p:nvPr>
        </p:nvSpPr>
        <p:spPr/>
        <p:txBody>
          <a:bodyPr/>
          <a:lstStyle/>
          <a:p>
            <a:r>
              <a:rPr lang="en-IN" dirty="0">
                <a:solidFill>
                  <a:srgbClr val="0070C0"/>
                </a:solidFill>
              </a:rPr>
              <a:t>To Display Image</a:t>
            </a:r>
            <a:endParaRPr lang="en-IN" dirty="0"/>
          </a:p>
        </p:txBody>
      </p:sp>
      <p:pic>
        <p:nvPicPr>
          <p:cNvPr id="5" name="Content Placeholder 4">
            <a:extLst>
              <a:ext uri="{FF2B5EF4-FFF2-40B4-BE49-F238E27FC236}">
                <a16:creationId xmlns:a16="http://schemas.microsoft.com/office/drawing/2014/main" id="{51F808BA-E7B2-4BF2-B20E-895C245ABA44}"/>
              </a:ext>
            </a:extLst>
          </p:cNvPr>
          <p:cNvPicPr>
            <a:picLocks noGrp="1" noChangeAspect="1"/>
          </p:cNvPicPr>
          <p:nvPr>
            <p:ph idx="1"/>
          </p:nvPr>
        </p:nvPicPr>
        <p:blipFill rotWithShape="1">
          <a:blip r:embed="rId2"/>
          <a:srcRect l="939" t="1683"/>
          <a:stretch/>
        </p:blipFill>
        <p:spPr>
          <a:xfrm>
            <a:off x="838201" y="1600200"/>
            <a:ext cx="5334000" cy="4449763"/>
          </a:xfrm>
        </p:spPr>
      </p:pic>
      <p:pic>
        <p:nvPicPr>
          <p:cNvPr id="7" name="Picture 6">
            <a:extLst>
              <a:ext uri="{FF2B5EF4-FFF2-40B4-BE49-F238E27FC236}">
                <a16:creationId xmlns:a16="http://schemas.microsoft.com/office/drawing/2014/main" id="{B75244DE-ADBC-429A-BFC2-6E39A93A0F3F}"/>
              </a:ext>
            </a:extLst>
          </p:cNvPr>
          <p:cNvPicPr>
            <a:picLocks noChangeAspect="1"/>
          </p:cNvPicPr>
          <p:nvPr/>
        </p:nvPicPr>
        <p:blipFill>
          <a:blip r:embed="rId3"/>
          <a:stretch>
            <a:fillRect/>
          </a:stretch>
        </p:blipFill>
        <p:spPr>
          <a:xfrm>
            <a:off x="6248400" y="2438400"/>
            <a:ext cx="2828925" cy="3076575"/>
          </a:xfrm>
          <a:prstGeom prst="rect">
            <a:avLst/>
          </a:prstGeom>
        </p:spPr>
      </p:pic>
    </p:spTree>
    <p:extLst>
      <p:ext uri="{BB962C8B-B14F-4D97-AF65-F5344CB8AC3E}">
        <p14:creationId xmlns:p14="http://schemas.microsoft.com/office/powerpoint/2010/main" val="25608639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p:spPr>
        <p:txBody>
          <a:bodyPr>
            <a:normAutofit fontScale="90000"/>
          </a:bodyPr>
          <a:lstStyle/>
          <a:p>
            <a:r>
              <a:rPr lang="en-US" dirty="0">
                <a:solidFill>
                  <a:srgbClr val="0070C0"/>
                </a:solidFill>
              </a:rPr>
              <a:t>SYLLABUS</a:t>
            </a:r>
          </a:p>
        </p:txBody>
      </p:sp>
      <p:sp>
        <p:nvSpPr>
          <p:cNvPr id="3" name="Content Placeholder 2"/>
          <p:cNvSpPr>
            <a:spLocks noGrp="1"/>
          </p:cNvSpPr>
          <p:nvPr>
            <p:ph idx="1"/>
          </p:nvPr>
        </p:nvSpPr>
        <p:spPr>
          <a:xfrm>
            <a:off x="457200" y="914400"/>
            <a:ext cx="8229600" cy="5668962"/>
          </a:xfrm>
          <a:ln>
            <a:solidFill>
              <a:srgbClr val="00B050"/>
            </a:solidFill>
          </a:ln>
        </p:spPr>
        <p:txBody>
          <a:bodyPr>
            <a:normAutofit lnSpcReduction="10000"/>
          </a:bodyPr>
          <a:lstStyle/>
          <a:p>
            <a:pPr>
              <a:lnSpc>
                <a:spcPct val="110000"/>
              </a:lnSpc>
            </a:pPr>
            <a:r>
              <a:rPr lang="en-IN" dirty="0"/>
              <a:t>Introduction to GUI library </a:t>
            </a:r>
          </a:p>
          <a:p>
            <a:pPr>
              <a:lnSpc>
                <a:spcPct val="110000"/>
              </a:lnSpc>
            </a:pPr>
            <a:r>
              <a:rPr lang="en-IN" dirty="0"/>
              <a:t>Layout management </a:t>
            </a:r>
          </a:p>
          <a:p>
            <a:pPr>
              <a:lnSpc>
                <a:spcPct val="110000"/>
              </a:lnSpc>
            </a:pPr>
            <a:r>
              <a:rPr lang="en-IN" dirty="0"/>
              <a:t>Events and bindings </a:t>
            </a:r>
          </a:p>
          <a:p>
            <a:pPr>
              <a:lnSpc>
                <a:spcPct val="110000"/>
              </a:lnSpc>
            </a:pPr>
            <a:r>
              <a:rPr lang="en-IN" dirty="0"/>
              <a:t>Fonts </a:t>
            </a:r>
          </a:p>
          <a:p>
            <a:pPr>
              <a:lnSpc>
                <a:spcPct val="110000"/>
              </a:lnSpc>
            </a:pPr>
            <a:r>
              <a:rPr lang="en-IN" dirty="0"/>
              <a:t>Colours </a:t>
            </a:r>
          </a:p>
          <a:p>
            <a:pPr>
              <a:lnSpc>
                <a:spcPct val="110000"/>
              </a:lnSpc>
            </a:pPr>
            <a:r>
              <a:rPr lang="en-IN" dirty="0"/>
              <a:t>Canvas </a:t>
            </a:r>
          </a:p>
          <a:p>
            <a:pPr>
              <a:lnSpc>
                <a:spcPct val="110000"/>
              </a:lnSpc>
            </a:pPr>
            <a:r>
              <a:rPr lang="en-IN" dirty="0"/>
              <a:t>Widgets (frame, label, button, check box, entry, </a:t>
            </a:r>
            <a:r>
              <a:rPr lang="en-IN" dirty="0" err="1"/>
              <a:t>listbox</a:t>
            </a:r>
            <a:r>
              <a:rPr lang="en-IN" dirty="0"/>
              <a:t>, message, </a:t>
            </a:r>
            <a:r>
              <a:rPr lang="en-IN" dirty="0" err="1"/>
              <a:t>radiobutton</a:t>
            </a:r>
            <a:r>
              <a:rPr lang="en-IN" dirty="0"/>
              <a:t>, text, </a:t>
            </a:r>
            <a:r>
              <a:rPr lang="en-IN" dirty="0" err="1"/>
              <a:t>spinbox</a:t>
            </a:r>
            <a:r>
              <a:rPr lang="en-IN" dirty="0"/>
              <a:t>). </a:t>
            </a:r>
            <a:br>
              <a:rPr lang="en-US" dirty="0"/>
            </a:br>
            <a:endParaRPr lang="en-US" dirty="0"/>
          </a:p>
        </p:txBody>
      </p:sp>
    </p:spTree>
    <p:extLst>
      <p:ext uri="{BB962C8B-B14F-4D97-AF65-F5344CB8AC3E}">
        <p14:creationId xmlns:p14="http://schemas.microsoft.com/office/powerpoint/2010/main" val="12776784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828679-110F-423F-B888-83E17421DA74}"/>
              </a:ext>
            </a:extLst>
          </p:cNvPr>
          <p:cNvSpPr>
            <a:spLocks noGrp="1"/>
          </p:cNvSpPr>
          <p:nvPr>
            <p:ph type="title"/>
          </p:nvPr>
        </p:nvSpPr>
        <p:spPr>
          <a:xfrm>
            <a:off x="457200" y="274638"/>
            <a:ext cx="8229600" cy="792162"/>
          </a:xfrm>
        </p:spPr>
        <p:txBody>
          <a:bodyPr/>
          <a:lstStyle/>
          <a:p>
            <a:r>
              <a:rPr lang="en-IN" dirty="0">
                <a:solidFill>
                  <a:srgbClr val="0070C0"/>
                </a:solidFill>
              </a:rPr>
              <a:t>Attributes</a:t>
            </a:r>
          </a:p>
        </p:txBody>
      </p:sp>
      <p:sp>
        <p:nvSpPr>
          <p:cNvPr id="3" name="Content Placeholder 2">
            <a:extLst>
              <a:ext uri="{FF2B5EF4-FFF2-40B4-BE49-F238E27FC236}">
                <a16:creationId xmlns:a16="http://schemas.microsoft.com/office/drawing/2014/main" id="{46D076A8-2A9C-4B80-BC3A-6EC992281388}"/>
              </a:ext>
            </a:extLst>
          </p:cNvPr>
          <p:cNvSpPr>
            <a:spLocks noGrp="1"/>
          </p:cNvSpPr>
          <p:nvPr>
            <p:ph idx="1"/>
          </p:nvPr>
        </p:nvSpPr>
        <p:spPr>
          <a:xfrm>
            <a:off x="152400" y="990600"/>
            <a:ext cx="8839200" cy="5592762"/>
          </a:xfrm>
          <a:ln>
            <a:solidFill>
              <a:srgbClr val="00B050"/>
            </a:solidFill>
          </a:ln>
        </p:spPr>
        <p:txBody>
          <a:bodyPr>
            <a:normAutofit fontScale="92500"/>
          </a:bodyPr>
          <a:lstStyle/>
          <a:p>
            <a:pPr marL="0" indent="0">
              <a:buNone/>
            </a:pPr>
            <a:r>
              <a:rPr lang="en-IN" dirty="0" err="1"/>
              <a:t>bg</a:t>
            </a:r>
            <a:r>
              <a:rPr lang="en-IN" dirty="0"/>
              <a:t>- Background </a:t>
            </a:r>
            <a:r>
              <a:rPr lang="en-IN" dirty="0" err="1"/>
              <a:t>Color</a:t>
            </a:r>
            <a:endParaRPr lang="en-IN" dirty="0"/>
          </a:p>
          <a:p>
            <a:pPr marL="0" indent="0">
              <a:buNone/>
            </a:pPr>
            <a:r>
              <a:rPr lang="en-IN" dirty="0"/>
              <a:t>Fill – fill </a:t>
            </a:r>
            <a:r>
              <a:rPr lang="en-IN" dirty="0" err="1"/>
              <a:t>color</a:t>
            </a:r>
            <a:endParaRPr lang="en-IN" dirty="0"/>
          </a:p>
          <a:p>
            <a:pPr marL="0" indent="0">
              <a:buNone/>
            </a:pPr>
            <a:r>
              <a:rPr lang="en-IN" dirty="0"/>
              <a:t>Outline- outline </a:t>
            </a:r>
            <a:r>
              <a:rPr lang="en-IN" dirty="0" err="1"/>
              <a:t>color</a:t>
            </a:r>
            <a:endParaRPr lang="en-IN" dirty="0"/>
          </a:p>
          <a:p>
            <a:pPr marL="0" indent="0">
              <a:buNone/>
            </a:pPr>
            <a:r>
              <a:rPr lang="en-IN" dirty="0" err="1"/>
              <a:t>Activefill</a:t>
            </a:r>
            <a:r>
              <a:rPr lang="en-IN" dirty="0"/>
              <a:t> – </a:t>
            </a:r>
            <a:r>
              <a:rPr lang="en-IN" dirty="0" err="1"/>
              <a:t>color</a:t>
            </a:r>
            <a:r>
              <a:rPr lang="en-IN" dirty="0"/>
              <a:t> to be filled when the mouse is placed</a:t>
            </a:r>
          </a:p>
          <a:p>
            <a:pPr marL="0" indent="0">
              <a:buNone/>
            </a:pPr>
            <a:r>
              <a:rPr lang="en-IN" dirty="0"/>
              <a:t>Font – to set the font</a:t>
            </a:r>
          </a:p>
          <a:p>
            <a:pPr marL="0" indent="0">
              <a:buNone/>
            </a:pPr>
            <a:r>
              <a:rPr lang="en-IN" dirty="0"/>
              <a:t>Start – arc start angle</a:t>
            </a:r>
          </a:p>
          <a:p>
            <a:pPr marL="0" indent="0">
              <a:buNone/>
            </a:pPr>
            <a:r>
              <a:rPr lang="en-IN" dirty="0"/>
              <a:t>Extent – arc drawn from start angle to extent angle</a:t>
            </a:r>
          </a:p>
          <a:p>
            <a:pPr marL="0" indent="0">
              <a:buNone/>
            </a:pPr>
            <a:r>
              <a:rPr lang="en-IN" dirty="0"/>
              <a:t>Style -arc/pie slice/ chord</a:t>
            </a:r>
          </a:p>
          <a:p>
            <a:pPr marL="0" indent="0">
              <a:buNone/>
            </a:pPr>
            <a:r>
              <a:rPr lang="en-IN" dirty="0"/>
              <a:t>Anchor – position in the window to place the image.  (N,NE,NW,S,SE,SW,W,E,CENTER)</a:t>
            </a:r>
          </a:p>
          <a:p>
            <a:pPr marL="0" indent="0">
              <a:buNone/>
            </a:pPr>
            <a:endParaRPr lang="en-IN" dirty="0"/>
          </a:p>
        </p:txBody>
      </p:sp>
    </p:spTree>
    <p:extLst>
      <p:ext uri="{BB962C8B-B14F-4D97-AF65-F5344CB8AC3E}">
        <p14:creationId xmlns:p14="http://schemas.microsoft.com/office/powerpoint/2010/main" val="26201002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22519B-0B9F-47CE-A4C2-74360EC09210}"/>
              </a:ext>
            </a:extLst>
          </p:cNvPr>
          <p:cNvSpPr>
            <a:spLocks noGrp="1"/>
          </p:cNvSpPr>
          <p:nvPr>
            <p:ph type="title"/>
          </p:nvPr>
        </p:nvSpPr>
        <p:spPr>
          <a:xfrm>
            <a:off x="457200" y="274638"/>
            <a:ext cx="8229600" cy="639762"/>
          </a:xfrm>
        </p:spPr>
        <p:txBody>
          <a:bodyPr>
            <a:normAutofit fontScale="90000"/>
          </a:bodyPr>
          <a:lstStyle/>
          <a:p>
            <a:r>
              <a:rPr lang="en-IN" dirty="0">
                <a:solidFill>
                  <a:srgbClr val="0070C0"/>
                </a:solidFill>
              </a:rPr>
              <a:t>Fonts and </a:t>
            </a:r>
            <a:r>
              <a:rPr lang="en-IN" dirty="0" err="1">
                <a:solidFill>
                  <a:srgbClr val="0070C0"/>
                </a:solidFill>
              </a:rPr>
              <a:t>Colors</a:t>
            </a:r>
            <a:endParaRPr lang="en-IN" dirty="0">
              <a:solidFill>
                <a:srgbClr val="0070C0"/>
              </a:solidFill>
            </a:endParaRPr>
          </a:p>
        </p:txBody>
      </p:sp>
      <p:sp>
        <p:nvSpPr>
          <p:cNvPr id="3" name="Content Placeholder 2">
            <a:extLst>
              <a:ext uri="{FF2B5EF4-FFF2-40B4-BE49-F238E27FC236}">
                <a16:creationId xmlns:a16="http://schemas.microsoft.com/office/drawing/2014/main" id="{CF6FD0EA-EEBD-4A1F-921A-B45B2746F33C}"/>
              </a:ext>
            </a:extLst>
          </p:cNvPr>
          <p:cNvSpPr>
            <a:spLocks noGrp="1"/>
          </p:cNvSpPr>
          <p:nvPr>
            <p:ph idx="1"/>
          </p:nvPr>
        </p:nvSpPr>
        <p:spPr>
          <a:xfrm>
            <a:off x="228600" y="914400"/>
            <a:ext cx="8763000" cy="5668962"/>
          </a:xfrm>
          <a:ln>
            <a:solidFill>
              <a:srgbClr val="00B050"/>
            </a:solidFill>
          </a:ln>
        </p:spPr>
        <p:txBody>
          <a:bodyPr/>
          <a:lstStyle/>
          <a:p>
            <a:pPr marL="0" indent="0">
              <a:buNone/>
            </a:pPr>
            <a:r>
              <a:rPr lang="en-IN" dirty="0"/>
              <a:t>Font- a type of displaying letters and numbers.</a:t>
            </a:r>
          </a:p>
          <a:p>
            <a:pPr marL="0" indent="0">
              <a:buNone/>
            </a:pPr>
            <a:r>
              <a:rPr lang="en-IN" dirty="0"/>
              <a:t>Syntax:</a:t>
            </a:r>
          </a:p>
          <a:p>
            <a:pPr marL="0" indent="0">
              <a:buNone/>
            </a:pPr>
            <a:r>
              <a:rPr lang="en-IN" dirty="0"/>
              <a:t>	f= (font name, size, style)</a:t>
            </a:r>
          </a:p>
          <a:p>
            <a:pPr marL="0" indent="0">
              <a:buNone/>
            </a:pPr>
            <a:r>
              <a:rPr lang="en-IN" dirty="0" err="1"/>
              <a:t>Color</a:t>
            </a:r>
            <a:r>
              <a:rPr lang="en-IN" dirty="0"/>
              <a:t>:</a:t>
            </a:r>
          </a:p>
          <a:p>
            <a:r>
              <a:rPr lang="en-IN" dirty="0"/>
              <a:t> Name of the </a:t>
            </a:r>
            <a:r>
              <a:rPr lang="en-IN" dirty="0" err="1"/>
              <a:t>color</a:t>
            </a:r>
            <a:r>
              <a:rPr lang="en-IN" dirty="0"/>
              <a:t> can be used to fetch the </a:t>
            </a:r>
            <a:r>
              <a:rPr lang="en-IN" dirty="0" err="1"/>
              <a:t>color</a:t>
            </a:r>
            <a:r>
              <a:rPr lang="en-IN" dirty="0"/>
              <a:t>.</a:t>
            </a:r>
          </a:p>
          <a:p>
            <a:pPr marL="0" indent="0">
              <a:buNone/>
            </a:pPr>
            <a:endParaRPr lang="en-IN" dirty="0"/>
          </a:p>
        </p:txBody>
      </p:sp>
    </p:spTree>
    <p:extLst>
      <p:ext uri="{BB962C8B-B14F-4D97-AF65-F5344CB8AC3E}">
        <p14:creationId xmlns:p14="http://schemas.microsoft.com/office/powerpoint/2010/main" val="33314201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7B36C5-A470-4F45-A1D8-3F500FB24D3A}"/>
              </a:ext>
            </a:extLst>
          </p:cNvPr>
          <p:cNvSpPr>
            <a:spLocks noGrp="1"/>
          </p:cNvSpPr>
          <p:nvPr>
            <p:ph type="title"/>
          </p:nvPr>
        </p:nvSpPr>
        <p:spPr>
          <a:xfrm>
            <a:off x="457200" y="274638"/>
            <a:ext cx="8229600" cy="639762"/>
          </a:xfrm>
        </p:spPr>
        <p:txBody>
          <a:bodyPr>
            <a:normAutofit fontScale="90000"/>
          </a:bodyPr>
          <a:lstStyle/>
          <a:p>
            <a:r>
              <a:rPr lang="en-IN" dirty="0">
                <a:solidFill>
                  <a:srgbClr val="0070C0"/>
                </a:solidFill>
              </a:rPr>
              <a:t>Frame</a:t>
            </a:r>
          </a:p>
        </p:txBody>
      </p:sp>
      <p:sp>
        <p:nvSpPr>
          <p:cNvPr id="3" name="Content Placeholder 2">
            <a:extLst>
              <a:ext uri="{FF2B5EF4-FFF2-40B4-BE49-F238E27FC236}">
                <a16:creationId xmlns:a16="http://schemas.microsoft.com/office/drawing/2014/main" id="{ECCCC900-A493-4E61-ABCF-9F5EF7856706}"/>
              </a:ext>
            </a:extLst>
          </p:cNvPr>
          <p:cNvSpPr>
            <a:spLocks noGrp="1"/>
          </p:cNvSpPr>
          <p:nvPr>
            <p:ph idx="1"/>
          </p:nvPr>
        </p:nvSpPr>
        <p:spPr>
          <a:xfrm>
            <a:off x="152400" y="990600"/>
            <a:ext cx="8534400" cy="5592762"/>
          </a:xfrm>
          <a:ln>
            <a:solidFill>
              <a:srgbClr val="00B050"/>
            </a:solidFill>
          </a:ln>
        </p:spPr>
        <p:txBody>
          <a:bodyPr>
            <a:noAutofit/>
          </a:bodyPr>
          <a:lstStyle/>
          <a:p>
            <a:r>
              <a:rPr lang="en-IN" sz="2400" dirty="0"/>
              <a:t>It is a container that is generally used to display widgets like buttons, label, checkbox, menus etc.</a:t>
            </a:r>
          </a:p>
          <a:p>
            <a:pPr algn="just"/>
            <a:r>
              <a:rPr lang="en-US" sz="2400" b="0" i="0" dirty="0">
                <a:solidFill>
                  <a:srgbClr val="000000"/>
                </a:solidFill>
                <a:effectLst/>
              </a:rPr>
              <a:t>The Frame widget is very important for the process of grouping and organizing other widgets in a somehow friendly way. It works like a container, which is responsible for arranging the position of other widgets.</a:t>
            </a:r>
          </a:p>
          <a:p>
            <a:pPr algn="just"/>
            <a:r>
              <a:rPr lang="en-US" sz="2400" b="0" i="0" dirty="0">
                <a:solidFill>
                  <a:srgbClr val="000000"/>
                </a:solidFill>
                <a:effectLst/>
              </a:rPr>
              <a:t>It uses rectangular areas in the screen to organize the layout and to provide padding of these widgets. A frame can also be used as a foundation class to implement complex widgets.</a:t>
            </a:r>
          </a:p>
          <a:p>
            <a:r>
              <a:rPr lang="en-IN" sz="2400" dirty="0"/>
              <a:t>Create Frame:</a:t>
            </a:r>
          </a:p>
          <a:p>
            <a:pPr marL="457200" lvl="1" indent="0">
              <a:buNone/>
            </a:pPr>
            <a:r>
              <a:rPr lang="en-IN" sz="2400" dirty="0">
                <a:solidFill>
                  <a:srgbClr val="FF0000"/>
                </a:solidFill>
              </a:rPr>
              <a:t>	f=Frame(root, height, width, </a:t>
            </a:r>
            <a:r>
              <a:rPr lang="en-IN" sz="2400" dirty="0" err="1">
                <a:solidFill>
                  <a:srgbClr val="FF0000"/>
                </a:solidFill>
              </a:rPr>
              <a:t>gb</a:t>
            </a:r>
            <a:r>
              <a:rPr lang="en-IN" sz="2400" dirty="0">
                <a:solidFill>
                  <a:srgbClr val="FF0000"/>
                </a:solidFill>
              </a:rPr>
              <a:t>, cursor)</a:t>
            </a:r>
          </a:p>
          <a:p>
            <a:pPr marL="457200" lvl="1" indent="-457200">
              <a:buFont typeface="Arial" panose="020B0604020202020204" pitchFamily="34" charset="0"/>
              <a:buChar char="•"/>
            </a:pPr>
            <a:r>
              <a:rPr lang="en-IN" sz="2400" dirty="0"/>
              <a:t>To add frame to the root window</a:t>
            </a:r>
          </a:p>
          <a:p>
            <a:pPr marL="0" lvl="1" indent="0">
              <a:buNone/>
            </a:pPr>
            <a:r>
              <a:rPr lang="en-IN" sz="2400" dirty="0"/>
              <a:t>	</a:t>
            </a:r>
            <a:r>
              <a:rPr lang="en-IN" sz="2400" dirty="0" err="1">
                <a:solidFill>
                  <a:srgbClr val="FF0000"/>
                </a:solidFill>
              </a:rPr>
              <a:t>f.pack</a:t>
            </a:r>
            <a:r>
              <a:rPr lang="en-IN" sz="2400" dirty="0">
                <a:solidFill>
                  <a:srgbClr val="FF0000"/>
                </a:solidFill>
              </a:rPr>
              <a:t>()</a:t>
            </a:r>
          </a:p>
        </p:txBody>
      </p:sp>
    </p:spTree>
    <p:extLst>
      <p:ext uri="{BB962C8B-B14F-4D97-AF65-F5344CB8AC3E}">
        <p14:creationId xmlns:p14="http://schemas.microsoft.com/office/powerpoint/2010/main" val="27864657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4298811-AE84-4CFC-9BC6-F6EFF693A984}"/>
              </a:ext>
            </a:extLst>
          </p:cNvPr>
          <p:cNvPicPr>
            <a:picLocks noGrp="1" noChangeAspect="1"/>
          </p:cNvPicPr>
          <p:nvPr>
            <p:ph idx="1"/>
          </p:nvPr>
        </p:nvPicPr>
        <p:blipFill>
          <a:blip r:embed="rId2"/>
          <a:stretch>
            <a:fillRect/>
          </a:stretch>
        </p:blipFill>
        <p:spPr>
          <a:xfrm>
            <a:off x="685800" y="762000"/>
            <a:ext cx="8229600" cy="5334000"/>
          </a:xfrm>
        </p:spPr>
      </p:pic>
    </p:spTree>
    <p:extLst>
      <p:ext uri="{BB962C8B-B14F-4D97-AF65-F5344CB8AC3E}">
        <p14:creationId xmlns:p14="http://schemas.microsoft.com/office/powerpoint/2010/main" val="4647712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B30969-A362-420A-8BCA-1C3F437409D1}"/>
              </a:ext>
            </a:extLst>
          </p:cNvPr>
          <p:cNvSpPr>
            <a:spLocks noGrp="1"/>
          </p:cNvSpPr>
          <p:nvPr>
            <p:ph type="title"/>
          </p:nvPr>
        </p:nvSpPr>
        <p:spPr/>
        <p:txBody>
          <a:bodyPr/>
          <a:lstStyle/>
          <a:p>
            <a:r>
              <a:rPr lang="en-IN" dirty="0"/>
              <a:t>Pack()</a:t>
            </a:r>
          </a:p>
        </p:txBody>
      </p:sp>
      <p:pic>
        <p:nvPicPr>
          <p:cNvPr id="5" name="Content Placeholder 4">
            <a:extLst>
              <a:ext uri="{FF2B5EF4-FFF2-40B4-BE49-F238E27FC236}">
                <a16:creationId xmlns:a16="http://schemas.microsoft.com/office/drawing/2014/main" id="{3976A423-5C19-4678-B235-4A469A014272}"/>
              </a:ext>
            </a:extLst>
          </p:cNvPr>
          <p:cNvPicPr>
            <a:picLocks noGrp="1" noChangeAspect="1"/>
          </p:cNvPicPr>
          <p:nvPr>
            <p:ph idx="1"/>
          </p:nvPr>
        </p:nvPicPr>
        <p:blipFill>
          <a:blip r:embed="rId2"/>
          <a:stretch>
            <a:fillRect/>
          </a:stretch>
        </p:blipFill>
        <p:spPr>
          <a:xfrm>
            <a:off x="1201523" y="1600200"/>
            <a:ext cx="6740953" cy="4525963"/>
          </a:xfrm>
        </p:spPr>
      </p:pic>
    </p:spTree>
    <p:extLst>
      <p:ext uri="{BB962C8B-B14F-4D97-AF65-F5344CB8AC3E}">
        <p14:creationId xmlns:p14="http://schemas.microsoft.com/office/powerpoint/2010/main" val="23777053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2640F6-836B-44AF-B4FB-DEE620EB5A03}"/>
              </a:ext>
            </a:extLst>
          </p:cNvPr>
          <p:cNvSpPr>
            <a:spLocks noGrp="1"/>
          </p:cNvSpPr>
          <p:nvPr>
            <p:ph type="title"/>
          </p:nvPr>
        </p:nvSpPr>
        <p:spPr/>
        <p:txBody>
          <a:bodyPr/>
          <a:lstStyle/>
          <a:p>
            <a:r>
              <a:rPr lang="en-IN" dirty="0"/>
              <a:t>Pack()</a:t>
            </a:r>
          </a:p>
        </p:txBody>
      </p:sp>
      <p:pic>
        <p:nvPicPr>
          <p:cNvPr id="5" name="Content Placeholder 4">
            <a:extLst>
              <a:ext uri="{FF2B5EF4-FFF2-40B4-BE49-F238E27FC236}">
                <a16:creationId xmlns:a16="http://schemas.microsoft.com/office/drawing/2014/main" id="{23B59133-B9BB-4A34-9F7A-E954662CB425}"/>
              </a:ext>
            </a:extLst>
          </p:cNvPr>
          <p:cNvPicPr>
            <a:picLocks noGrp="1" noChangeAspect="1"/>
          </p:cNvPicPr>
          <p:nvPr>
            <p:ph idx="1"/>
          </p:nvPr>
        </p:nvPicPr>
        <p:blipFill rotWithShape="1">
          <a:blip r:embed="rId2"/>
          <a:srcRect l="1559" t="2156" b="33153"/>
          <a:stretch/>
        </p:blipFill>
        <p:spPr>
          <a:xfrm>
            <a:off x="838200" y="1828801"/>
            <a:ext cx="4810125" cy="2286000"/>
          </a:xfrm>
        </p:spPr>
      </p:pic>
      <p:pic>
        <p:nvPicPr>
          <p:cNvPr id="7" name="Picture 6">
            <a:extLst>
              <a:ext uri="{FF2B5EF4-FFF2-40B4-BE49-F238E27FC236}">
                <a16:creationId xmlns:a16="http://schemas.microsoft.com/office/drawing/2014/main" id="{1EBB217D-9044-4E7B-B460-7BA9A2371676}"/>
              </a:ext>
            </a:extLst>
          </p:cNvPr>
          <p:cNvPicPr>
            <a:picLocks noChangeAspect="1"/>
          </p:cNvPicPr>
          <p:nvPr/>
        </p:nvPicPr>
        <p:blipFill>
          <a:blip r:embed="rId3"/>
          <a:stretch>
            <a:fillRect/>
          </a:stretch>
        </p:blipFill>
        <p:spPr>
          <a:xfrm>
            <a:off x="5791200" y="2895600"/>
            <a:ext cx="1809750" cy="2790825"/>
          </a:xfrm>
          <a:prstGeom prst="rect">
            <a:avLst/>
          </a:prstGeom>
        </p:spPr>
      </p:pic>
    </p:spTree>
    <p:extLst>
      <p:ext uri="{BB962C8B-B14F-4D97-AF65-F5344CB8AC3E}">
        <p14:creationId xmlns:p14="http://schemas.microsoft.com/office/powerpoint/2010/main" val="3275441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4ED09E-3D1F-4254-B954-98920D929670}"/>
              </a:ext>
            </a:extLst>
          </p:cNvPr>
          <p:cNvSpPr>
            <a:spLocks noGrp="1"/>
          </p:cNvSpPr>
          <p:nvPr>
            <p:ph type="title"/>
          </p:nvPr>
        </p:nvSpPr>
        <p:spPr/>
        <p:txBody>
          <a:bodyPr/>
          <a:lstStyle/>
          <a:p>
            <a:r>
              <a:rPr lang="en-IN" dirty="0">
                <a:solidFill>
                  <a:srgbClr val="0070C0"/>
                </a:solidFill>
              </a:rPr>
              <a:t>Creation of Frame</a:t>
            </a:r>
          </a:p>
        </p:txBody>
      </p:sp>
      <p:pic>
        <p:nvPicPr>
          <p:cNvPr id="4" name="Content Placeholder 3">
            <a:extLst>
              <a:ext uri="{FF2B5EF4-FFF2-40B4-BE49-F238E27FC236}">
                <a16:creationId xmlns:a16="http://schemas.microsoft.com/office/drawing/2014/main" id="{CD94ECB2-1A49-48F2-BE0B-E0A76E6497AE}"/>
              </a:ext>
            </a:extLst>
          </p:cNvPr>
          <p:cNvPicPr>
            <a:picLocks noGrp="1" noChangeAspect="1"/>
          </p:cNvPicPr>
          <p:nvPr>
            <p:ph idx="1"/>
          </p:nvPr>
        </p:nvPicPr>
        <p:blipFill>
          <a:blip r:embed="rId2"/>
          <a:stretch>
            <a:fillRect/>
          </a:stretch>
        </p:blipFill>
        <p:spPr>
          <a:xfrm>
            <a:off x="928600" y="1687286"/>
            <a:ext cx="7286800" cy="4525963"/>
          </a:xfrm>
          <a:prstGeom prst="rect">
            <a:avLst/>
          </a:prstGeom>
          <a:ln>
            <a:solidFill>
              <a:srgbClr val="00B050"/>
            </a:solidFill>
          </a:ln>
        </p:spPr>
      </p:pic>
    </p:spTree>
    <p:extLst>
      <p:ext uri="{BB962C8B-B14F-4D97-AF65-F5344CB8AC3E}">
        <p14:creationId xmlns:p14="http://schemas.microsoft.com/office/powerpoint/2010/main" val="17312402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E4ED6BA-5077-4DC4-85E3-E82291DBD3CB}"/>
              </a:ext>
            </a:extLst>
          </p:cNvPr>
          <p:cNvPicPr>
            <a:picLocks noChangeAspect="1"/>
          </p:cNvPicPr>
          <p:nvPr/>
        </p:nvPicPr>
        <p:blipFill>
          <a:blip r:embed="rId2"/>
          <a:stretch>
            <a:fillRect/>
          </a:stretch>
        </p:blipFill>
        <p:spPr>
          <a:xfrm>
            <a:off x="776287" y="380999"/>
            <a:ext cx="7591425" cy="6096001"/>
          </a:xfrm>
          <a:prstGeom prst="rect">
            <a:avLst/>
          </a:prstGeom>
        </p:spPr>
      </p:pic>
    </p:spTree>
    <p:extLst>
      <p:ext uri="{BB962C8B-B14F-4D97-AF65-F5344CB8AC3E}">
        <p14:creationId xmlns:p14="http://schemas.microsoft.com/office/powerpoint/2010/main" val="35401504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AC4CAE-3BED-4A43-A0C5-79FC9ADFB385}"/>
              </a:ext>
            </a:extLst>
          </p:cNvPr>
          <p:cNvSpPr>
            <a:spLocks noGrp="1"/>
          </p:cNvSpPr>
          <p:nvPr>
            <p:ph type="title"/>
          </p:nvPr>
        </p:nvSpPr>
        <p:spPr/>
        <p:txBody>
          <a:bodyPr/>
          <a:lstStyle/>
          <a:p>
            <a:r>
              <a:rPr lang="en-IN" dirty="0"/>
              <a:t>Frame output</a:t>
            </a:r>
          </a:p>
        </p:txBody>
      </p:sp>
      <p:pic>
        <p:nvPicPr>
          <p:cNvPr id="4" name="Content Placeholder 4">
            <a:extLst>
              <a:ext uri="{FF2B5EF4-FFF2-40B4-BE49-F238E27FC236}">
                <a16:creationId xmlns:a16="http://schemas.microsoft.com/office/drawing/2014/main" id="{D053DD3B-6AB4-4CB4-A0F6-6029DA05FE0F}"/>
              </a:ext>
            </a:extLst>
          </p:cNvPr>
          <p:cNvPicPr>
            <a:picLocks noGrp="1" noChangeAspect="1"/>
          </p:cNvPicPr>
          <p:nvPr>
            <p:ph idx="1"/>
          </p:nvPr>
        </p:nvPicPr>
        <p:blipFill>
          <a:blip r:embed="rId2"/>
          <a:stretch>
            <a:fillRect/>
          </a:stretch>
        </p:blipFill>
        <p:spPr>
          <a:xfrm>
            <a:off x="2324100" y="3020219"/>
            <a:ext cx="4495800" cy="1685925"/>
          </a:xfrm>
        </p:spPr>
      </p:pic>
    </p:spTree>
    <p:extLst>
      <p:ext uri="{BB962C8B-B14F-4D97-AF65-F5344CB8AC3E}">
        <p14:creationId xmlns:p14="http://schemas.microsoft.com/office/powerpoint/2010/main" val="40128133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3180DD-B177-4704-BFFE-53B2D04BA455}"/>
              </a:ext>
            </a:extLst>
          </p:cNvPr>
          <p:cNvSpPr>
            <a:spLocks noGrp="1"/>
          </p:cNvSpPr>
          <p:nvPr>
            <p:ph type="title"/>
          </p:nvPr>
        </p:nvSpPr>
        <p:spPr>
          <a:xfrm>
            <a:off x="457200" y="274638"/>
            <a:ext cx="8229600" cy="639762"/>
          </a:xfrm>
        </p:spPr>
        <p:txBody>
          <a:bodyPr>
            <a:normAutofit fontScale="90000"/>
          </a:bodyPr>
          <a:lstStyle/>
          <a:p>
            <a:r>
              <a:rPr lang="en-IN" dirty="0">
                <a:solidFill>
                  <a:srgbClr val="0070C0"/>
                </a:solidFill>
              </a:rPr>
              <a:t>Widgets- GUI Controls</a:t>
            </a:r>
          </a:p>
        </p:txBody>
      </p:sp>
      <p:sp>
        <p:nvSpPr>
          <p:cNvPr id="3" name="Content Placeholder 2">
            <a:extLst>
              <a:ext uri="{FF2B5EF4-FFF2-40B4-BE49-F238E27FC236}">
                <a16:creationId xmlns:a16="http://schemas.microsoft.com/office/drawing/2014/main" id="{9348F59B-CBAF-4EF0-8DE4-0AC3239EB923}"/>
              </a:ext>
            </a:extLst>
          </p:cNvPr>
          <p:cNvSpPr>
            <a:spLocks noGrp="1"/>
          </p:cNvSpPr>
          <p:nvPr>
            <p:ph idx="1"/>
          </p:nvPr>
        </p:nvSpPr>
        <p:spPr>
          <a:xfrm>
            <a:off x="152400" y="914400"/>
            <a:ext cx="8534400" cy="5943600"/>
          </a:xfrm>
          <a:ln>
            <a:solidFill>
              <a:srgbClr val="00B050"/>
            </a:solidFill>
          </a:ln>
        </p:spPr>
        <p:txBody>
          <a:bodyPr>
            <a:noAutofit/>
          </a:bodyPr>
          <a:lstStyle/>
          <a:p>
            <a:r>
              <a:rPr lang="en-US" sz="2800" dirty="0">
                <a:effectLst/>
                <a:latin typeface="Calibri" panose="020F0502020204030204" pitchFamily="34" charset="0"/>
                <a:ea typeface="Calibri" panose="020F0502020204030204" pitchFamily="34" charset="0"/>
                <a:cs typeface="Times New Roman" panose="02020603050405020304" pitchFamily="18" charset="0"/>
              </a:rPr>
              <a:t>A widget is a GUI component that is displayed  on the screen and can perform a task as  desired by the user. </a:t>
            </a:r>
          </a:p>
          <a:p>
            <a:r>
              <a:rPr lang="en-US" sz="2800" dirty="0">
                <a:effectLst/>
                <a:latin typeface="Calibri" panose="020F0502020204030204" pitchFamily="34" charset="0"/>
                <a:ea typeface="Calibri" panose="020F0502020204030204" pitchFamily="34" charset="0"/>
                <a:cs typeface="Times New Roman" panose="02020603050405020304" pitchFamily="18" charset="0"/>
              </a:rPr>
              <a:t>Create widgets as objects</a:t>
            </a:r>
            <a:endParaRPr lang="en-IN" sz="2800" dirty="0"/>
          </a:p>
          <a:p>
            <a:pPr lvl="1">
              <a:buClr>
                <a:srgbClr val="FF0000"/>
              </a:buClr>
            </a:pPr>
            <a:r>
              <a:rPr lang="en-IN" dirty="0"/>
              <a:t>Label</a:t>
            </a:r>
          </a:p>
          <a:p>
            <a:pPr lvl="1">
              <a:buClr>
                <a:srgbClr val="FF0000"/>
              </a:buClr>
            </a:pPr>
            <a:r>
              <a:rPr lang="en-IN" dirty="0"/>
              <a:t>Button </a:t>
            </a:r>
          </a:p>
          <a:p>
            <a:pPr lvl="1">
              <a:buClr>
                <a:srgbClr val="FF0000"/>
              </a:buClr>
            </a:pPr>
            <a:r>
              <a:rPr lang="en-IN" dirty="0"/>
              <a:t>Message</a:t>
            </a:r>
          </a:p>
          <a:p>
            <a:pPr lvl="1">
              <a:buClr>
                <a:srgbClr val="FF0000"/>
              </a:buClr>
            </a:pPr>
            <a:r>
              <a:rPr lang="en-IN" dirty="0"/>
              <a:t>Text</a:t>
            </a:r>
          </a:p>
          <a:p>
            <a:pPr lvl="1">
              <a:buClr>
                <a:srgbClr val="FF0000"/>
              </a:buClr>
            </a:pPr>
            <a:r>
              <a:rPr lang="en-IN" dirty="0" err="1"/>
              <a:t>Checkbutton</a:t>
            </a:r>
            <a:r>
              <a:rPr lang="en-IN" dirty="0"/>
              <a:t> </a:t>
            </a:r>
          </a:p>
          <a:p>
            <a:pPr lvl="1">
              <a:buClr>
                <a:srgbClr val="FF0000"/>
              </a:buClr>
            </a:pPr>
            <a:r>
              <a:rPr lang="en-IN" dirty="0" err="1"/>
              <a:t>Radiobutton</a:t>
            </a:r>
            <a:endParaRPr lang="en-IN" dirty="0"/>
          </a:p>
          <a:p>
            <a:pPr lvl="1">
              <a:buClr>
                <a:srgbClr val="FF0000"/>
              </a:buClr>
            </a:pPr>
            <a:r>
              <a:rPr lang="en-IN" dirty="0"/>
              <a:t>Entry</a:t>
            </a:r>
          </a:p>
          <a:p>
            <a:pPr lvl="1">
              <a:buClr>
                <a:srgbClr val="FF0000"/>
              </a:buClr>
            </a:pPr>
            <a:r>
              <a:rPr lang="en-IN" dirty="0" err="1"/>
              <a:t>Listbox</a:t>
            </a:r>
            <a:endParaRPr lang="en-IN" dirty="0"/>
          </a:p>
          <a:p>
            <a:pPr lvl="1">
              <a:buClr>
                <a:srgbClr val="FF0000"/>
              </a:buClr>
            </a:pPr>
            <a:r>
              <a:rPr lang="en-IN" dirty="0" err="1"/>
              <a:t>Spinbox</a:t>
            </a:r>
            <a:endParaRPr lang="en-IN" dirty="0"/>
          </a:p>
        </p:txBody>
      </p:sp>
    </p:spTree>
    <p:extLst>
      <p:ext uri="{BB962C8B-B14F-4D97-AF65-F5344CB8AC3E}">
        <p14:creationId xmlns:p14="http://schemas.microsoft.com/office/powerpoint/2010/main" val="17925988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19F26C-F99A-4355-A5FA-B49F755052EE}"/>
              </a:ext>
            </a:extLst>
          </p:cNvPr>
          <p:cNvSpPr>
            <a:spLocks noGrp="1"/>
          </p:cNvSpPr>
          <p:nvPr>
            <p:ph type="title"/>
          </p:nvPr>
        </p:nvSpPr>
        <p:spPr>
          <a:xfrm>
            <a:off x="457200" y="274638"/>
            <a:ext cx="8229600" cy="715962"/>
          </a:xfrm>
        </p:spPr>
        <p:txBody>
          <a:bodyPr>
            <a:normAutofit fontScale="90000"/>
          </a:bodyPr>
          <a:lstStyle/>
          <a:p>
            <a:r>
              <a:rPr lang="en-IN" dirty="0">
                <a:solidFill>
                  <a:srgbClr val="0070C0"/>
                </a:solidFill>
              </a:rPr>
              <a:t>Introduction to GUI</a:t>
            </a:r>
          </a:p>
        </p:txBody>
      </p:sp>
      <p:sp>
        <p:nvSpPr>
          <p:cNvPr id="3" name="Content Placeholder 2">
            <a:extLst>
              <a:ext uri="{FF2B5EF4-FFF2-40B4-BE49-F238E27FC236}">
                <a16:creationId xmlns:a16="http://schemas.microsoft.com/office/drawing/2014/main" id="{0A265DCF-A333-4B9F-97E4-A5B5FBBADB84}"/>
              </a:ext>
            </a:extLst>
          </p:cNvPr>
          <p:cNvSpPr>
            <a:spLocks noGrp="1"/>
          </p:cNvSpPr>
          <p:nvPr>
            <p:ph idx="1"/>
          </p:nvPr>
        </p:nvSpPr>
        <p:spPr>
          <a:xfrm>
            <a:off x="152400" y="990600"/>
            <a:ext cx="8839200" cy="5715000"/>
          </a:xfrm>
          <a:ln>
            <a:solidFill>
              <a:srgbClr val="00B050"/>
            </a:solidFill>
          </a:ln>
        </p:spPr>
        <p:txBody>
          <a:bodyPr/>
          <a:lstStyle/>
          <a:p>
            <a:r>
              <a:rPr lang="en-IN" dirty="0"/>
              <a:t>User can interact with an application through controls, and pictures.</a:t>
            </a:r>
          </a:p>
          <a:p>
            <a:r>
              <a:rPr lang="en-IN" dirty="0"/>
              <a:t>User can perform the task just by clicking on relevant control.</a:t>
            </a:r>
          </a:p>
          <a:p>
            <a:pPr marL="0" indent="0">
              <a:buNone/>
            </a:pPr>
            <a:r>
              <a:rPr lang="en-IN" dirty="0"/>
              <a:t>Advantages:</a:t>
            </a:r>
          </a:p>
          <a:p>
            <a:pPr lvl="1"/>
            <a:r>
              <a:rPr lang="en-IN" dirty="0"/>
              <a:t>It is user friendly</a:t>
            </a:r>
          </a:p>
          <a:p>
            <a:pPr lvl="1"/>
            <a:r>
              <a:rPr lang="en-IN" dirty="0"/>
              <a:t>It adds attractions and beauty to any application by adding images, </a:t>
            </a:r>
            <a:r>
              <a:rPr lang="en-IN" dirty="0" err="1"/>
              <a:t>colors</a:t>
            </a:r>
            <a:r>
              <a:rPr lang="en-IN"/>
              <a:t>, menus</a:t>
            </a:r>
            <a:r>
              <a:rPr lang="en-IN" dirty="0"/>
              <a:t>, animation etc.</a:t>
            </a:r>
          </a:p>
          <a:p>
            <a:pPr lvl="1"/>
            <a:r>
              <a:rPr lang="en-IN" dirty="0"/>
              <a:t>It is possible to simulate the real life applications.</a:t>
            </a:r>
          </a:p>
          <a:p>
            <a:pPr lvl="1"/>
            <a:r>
              <a:rPr lang="en-IN" dirty="0"/>
              <a:t>GUI helps to create graphical components like button, radio button, menus, etc, and use them efficiently.</a:t>
            </a:r>
          </a:p>
          <a:p>
            <a:endParaRPr lang="en-IN" dirty="0"/>
          </a:p>
        </p:txBody>
      </p:sp>
    </p:spTree>
    <p:extLst>
      <p:ext uri="{BB962C8B-B14F-4D97-AF65-F5344CB8AC3E}">
        <p14:creationId xmlns:p14="http://schemas.microsoft.com/office/powerpoint/2010/main" val="83112740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365702-2AD7-4514-8DDC-BE905D9A7235}"/>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90A6D2A5-1144-462A-BCF2-B2722A738496}"/>
              </a:ext>
            </a:extLst>
          </p:cNvPr>
          <p:cNvSpPr>
            <a:spLocks noGrp="1"/>
          </p:cNvSpPr>
          <p:nvPr>
            <p:ph idx="1"/>
          </p:nvPr>
        </p:nvSpPr>
        <p:spPr/>
        <p:txBody>
          <a:bodyPr/>
          <a:lstStyle/>
          <a:p>
            <a:pPr algn="just"/>
            <a:r>
              <a:rPr lang="en-US" b="1" i="0" dirty="0">
                <a:effectLst/>
                <a:latin typeface="Open Sans" panose="020B0606030504020204" pitchFamily="34" charset="0"/>
              </a:rPr>
              <a:t>Widgets</a:t>
            </a:r>
            <a:r>
              <a:rPr lang="en-US" b="0" i="0" dirty="0">
                <a:effectLst/>
                <a:latin typeface="Open Sans" panose="020B0606030504020204" pitchFamily="34" charset="0"/>
              </a:rPr>
              <a:t> are something like elements in the </a:t>
            </a:r>
            <a:r>
              <a:rPr lang="en-US" b="1" i="0" dirty="0">
                <a:effectLst/>
                <a:latin typeface="Open Sans" panose="020B0606030504020204" pitchFamily="34" charset="0"/>
              </a:rPr>
              <a:t>HTML</a:t>
            </a:r>
            <a:r>
              <a:rPr lang="en-US" b="0" i="0" dirty="0">
                <a:effectLst/>
                <a:latin typeface="Open Sans" panose="020B0606030504020204" pitchFamily="34" charset="0"/>
              </a:rPr>
              <a:t>. You will find different types of </a:t>
            </a:r>
            <a:r>
              <a:rPr lang="en-US" b="1" i="0" dirty="0">
                <a:effectLst/>
                <a:latin typeface="Open Sans" panose="020B0606030504020204" pitchFamily="34" charset="0"/>
              </a:rPr>
              <a:t>widgets</a:t>
            </a:r>
            <a:r>
              <a:rPr lang="en-US" b="0" i="0" dirty="0">
                <a:effectLst/>
                <a:latin typeface="Open Sans" panose="020B0606030504020204" pitchFamily="34" charset="0"/>
              </a:rPr>
              <a:t> to the different types of elements in the </a:t>
            </a:r>
            <a:r>
              <a:rPr lang="en-US" b="1" i="0" dirty="0" err="1">
                <a:effectLst/>
                <a:latin typeface="Open Sans" panose="020B0606030504020204" pitchFamily="34" charset="0"/>
              </a:rPr>
              <a:t>Tkinter</a:t>
            </a:r>
            <a:r>
              <a:rPr lang="en-US" b="0" i="0" dirty="0">
                <a:effectLst/>
                <a:latin typeface="Open Sans" panose="020B0606030504020204" pitchFamily="34" charset="0"/>
              </a:rPr>
              <a:t>.</a:t>
            </a:r>
          </a:p>
          <a:p>
            <a:pPr algn="just"/>
            <a:r>
              <a:rPr lang="en-US" b="0" i="0" dirty="0">
                <a:effectLst/>
                <a:latin typeface="Open Sans" panose="020B0606030504020204" pitchFamily="34" charset="0"/>
              </a:rPr>
              <a:t>Let’s see the brief introduction to all of these widgets in the </a:t>
            </a:r>
            <a:r>
              <a:rPr lang="en-US" b="1" i="0" dirty="0" err="1">
                <a:effectLst/>
                <a:latin typeface="Open Sans" panose="020B0606030504020204" pitchFamily="34" charset="0"/>
              </a:rPr>
              <a:t>Tkinter</a:t>
            </a:r>
            <a:r>
              <a:rPr lang="en-US" b="1" i="0" dirty="0">
                <a:effectLst/>
                <a:latin typeface="Open Sans" panose="020B0606030504020204" pitchFamily="34" charset="0"/>
              </a:rPr>
              <a:t>.</a:t>
            </a:r>
            <a:endParaRPr lang="en-US" b="0" i="0" dirty="0">
              <a:effectLst/>
              <a:latin typeface="Open Sans" panose="020B0606030504020204" pitchFamily="34" charset="0"/>
            </a:endParaRPr>
          </a:p>
          <a:p>
            <a:pPr algn="just"/>
            <a:r>
              <a:rPr lang="en-US" b="0" i="0" dirty="0">
                <a:effectLst/>
                <a:latin typeface="Open Sans" panose="020B0606030504020204" pitchFamily="34" charset="0"/>
              </a:rPr>
              <a:t>Check out this diagram for the list of the majorly used </a:t>
            </a:r>
            <a:r>
              <a:rPr lang="en-US" b="0" i="0" dirty="0" err="1">
                <a:effectLst/>
                <a:latin typeface="Open Sans" panose="020B0606030504020204" pitchFamily="34" charset="0"/>
              </a:rPr>
              <a:t>Tkinter</a:t>
            </a:r>
            <a:r>
              <a:rPr lang="en-US" b="0" i="0" dirty="0">
                <a:effectLst/>
                <a:latin typeface="Open Sans" panose="020B0606030504020204" pitchFamily="34" charset="0"/>
              </a:rPr>
              <a:t> widgets:</a:t>
            </a:r>
          </a:p>
          <a:p>
            <a:endParaRPr lang="en-IN" dirty="0"/>
          </a:p>
        </p:txBody>
      </p:sp>
    </p:spTree>
    <p:extLst>
      <p:ext uri="{BB962C8B-B14F-4D97-AF65-F5344CB8AC3E}">
        <p14:creationId xmlns:p14="http://schemas.microsoft.com/office/powerpoint/2010/main" val="13139788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C59884-5327-4060-94BB-3F3EF2713F68}"/>
              </a:ext>
            </a:extLst>
          </p:cNvPr>
          <p:cNvSpPr>
            <a:spLocks noGrp="1"/>
          </p:cNvSpPr>
          <p:nvPr>
            <p:ph type="title"/>
          </p:nvPr>
        </p:nvSpPr>
        <p:spPr/>
        <p:txBody>
          <a:bodyPr/>
          <a:lstStyle/>
          <a:p>
            <a:endParaRPr lang="en-IN"/>
          </a:p>
        </p:txBody>
      </p:sp>
      <p:pic>
        <p:nvPicPr>
          <p:cNvPr id="2050" name="Picture 2" descr="Tkinter Tutorial - Edureka">
            <a:extLst>
              <a:ext uri="{FF2B5EF4-FFF2-40B4-BE49-F238E27FC236}">
                <a16:creationId xmlns:a16="http://schemas.microsoft.com/office/drawing/2014/main" id="{E8775FD4-68EC-4325-969B-27B1CF84DDA3}"/>
              </a:ext>
            </a:extLst>
          </p:cNvPr>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457200" y="2607444"/>
            <a:ext cx="8229600" cy="25114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409911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511736-4F51-48EF-86B9-FAB9880606E2}"/>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78B066C9-47EF-499E-88DB-3BB34DFCCF78}"/>
              </a:ext>
            </a:extLst>
          </p:cNvPr>
          <p:cNvSpPr>
            <a:spLocks noGrp="1"/>
          </p:cNvSpPr>
          <p:nvPr>
            <p:ph idx="1"/>
          </p:nvPr>
        </p:nvSpPr>
        <p:spPr/>
        <p:txBody>
          <a:bodyPr>
            <a:normAutofit fontScale="70000" lnSpcReduction="20000"/>
          </a:bodyPr>
          <a:lstStyle/>
          <a:p>
            <a:pPr algn="just">
              <a:buFont typeface="Arial" panose="020B0604020202020204" pitchFamily="34" charset="0"/>
              <a:buChar char="•"/>
            </a:pPr>
            <a:endParaRPr lang="en-US" b="1" i="0" dirty="0">
              <a:effectLst/>
              <a:latin typeface="Open Sans" panose="020B0606030504020204" pitchFamily="34" charset="0"/>
            </a:endParaRPr>
          </a:p>
          <a:p>
            <a:pPr algn="just">
              <a:buFont typeface="Arial" panose="020B0604020202020204" pitchFamily="34" charset="0"/>
              <a:buChar char="•"/>
            </a:pPr>
            <a:r>
              <a:rPr lang="en-US" b="1" i="0" dirty="0">
                <a:effectLst/>
                <a:latin typeface="Open Sans" panose="020B0606030504020204" pitchFamily="34" charset="0"/>
              </a:rPr>
              <a:t>Canvas </a:t>
            </a:r>
            <a:r>
              <a:rPr lang="en-US" b="0" i="0" dirty="0">
                <a:effectLst/>
                <a:latin typeface="Open Sans" panose="020B0606030504020204" pitchFamily="34" charset="0"/>
              </a:rPr>
              <a:t>– </a:t>
            </a:r>
            <a:r>
              <a:rPr lang="en-US" b="1" i="0" dirty="0">
                <a:effectLst/>
                <a:latin typeface="Open Sans" panose="020B0606030504020204" pitchFamily="34" charset="0"/>
              </a:rPr>
              <a:t>Canvas</a:t>
            </a:r>
            <a:r>
              <a:rPr lang="en-US" b="0" i="0" dirty="0">
                <a:effectLst/>
                <a:latin typeface="Open Sans" panose="020B0606030504020204" pitchFamily="34" charset="0"/>
              </a:rPr>
              <a:t> is used to draw shapes in your </a:t>
            </a:r>
            <a:r>
              <a:rPr lang="en-US" b="1" i="0" dirty="0">
                <a:effectLst/>
                <a:latin typeface="Open Sans" panose="020B0606030504020204" pitchFamily="34" charset="0"/>
              </a:rPr>
              <a:t>GUI</a:t>
            </a:r>
            <a:r>
              <a:rPr lang="en-US" b="0" i="0" dirty="0">
                <a:effectLst/>
                <a:latin typeface="Open Sans" panose="020B0606030504020204" pitchFamily="34" charset="0"/>
              </a:rPr>
              <a:t>.</a:t>
            </a:r>
          </a:p>
          <a:p>
            <a:pPr algn="just">
              <a:buFont typeface="Arial" panose="020B0604020202020204" pitchFamily="34" charset="0"/>
              <a:buChar char="•"/>
            </a:pPr>
            <a:r>
              <a:rPr lang="en-US" b="1" i="0" dirty="0">
                <a:effectLst/>
                <a:latin typeface="Open Sans" panose="020B0606030504020204" pitchFamily="34" charset="0"/>
              </a:rPr>
              <a:t>Button </a:t>
            </a:r>
            <a:r>
              <a:rPr lang="en-US" b="0" i="0" dirty="0">
                <a:effectLst/>
                <a:latin typeface="Open Sans" panose="020B0606030504020204" pitchFamily="34" charset="0"/>
              </a:rPr>
              <a:t>– </a:t>
            </a:r>
            <a:r>
              <a:rPr lang="en-US" b="1" i="0" dirty="0">
                <a:effectLst/>
                <a:latin typeface="Open Sans" panose="020B0606030504020204" pitchFamily="34" charset="0"/>
              </a:rPr>
              <a:t>Button</a:t>
            </a:r>
            <a:r>
              <a:rPr lang="en-US" b="0" i="0" dirty="0">
                <a:effectLst/>
                <a:latin typeface="Open Sans" panose="020B0606030504020204" pitchFamily="34" charset="0"/>
              </a:rPr>
              <a:t> widget is used to place the buttons in the </a:t>
            </a:r>
            <a:r>
              <a:rPr lang="en-US" b="1" i="0" dirty="0" err="1">
                <a:effectLst/>
                <a:latin typeface="Open Sans" panose="020B0606030504020204" pitchFamily="34" charset="0"/>
              </a:rPr>
              <a:t>Tkinter</a:t>
            </a:r>
            <a:r>
              <a:rPr lang="en-US" b="0" i="0" dirty="0">
                <a:effectLst/>
                <a:latin typeface="Open Sans" panose="020B0606030504020204" pitchFamily="34" charset="0"/>
              </a:rPr>
              <a:t>.</a:t>
            </a:r>
          </a:p>
          <a:p>
            <a:pPr algn="just">
              <a:buFont typeface="Arial" panose="020B0604020202020204" pitchFamily="34" charset="0"/>
              <a:buChar char="•"/>
            </a:pPr>
            <a:r>
              <a:rPr lang="en-US" b="1" i="0" dirty="0" err="1">
                <a:effectLst/>
                <a:latin typeface="Open Sans" panose="020B0606030504020204" pitchFamily="34" charset="0"/>
              </a:rPr>
              <a:t>Checkbutton</a:t>
            </a:r>
            <a:r>
              <a:rPr lang="en-US" b="1" i="0" dirty="0">
                <a:effectLst/>
                <a:latin typeface="Open Sans" panose="020B0606030504020204" pitchFamily="34" charset="0"/>
              </a:rPr>
              <a:t> </a:t>
            </a:r>
            <a:r>
              <a:rPr lang="en-US" b="0" i="0" dirty="0">
                <a:effectLst/>
                <a:latin typeface="Open Sans" panose="020B0606030504020204" pitchFamily="34" charset="0"/>
              </a:rPr>
              <a:t>– </a:t>
            </a:r>
            <a:r>
              <a:rPr lang="en-US" b="1" i="0" dirty="0" err="1">
                <a:effectLst/>
                <a:latin typeface="Open Sans" panose="020B0606030504020204" pitchFamily="34" charset="0"/>
              </a:rPr>
              <a:t>Checkbutton</a:t>
            </a:r>
            <a:r>
              <a:rPr lang="en-US" b="0" i="0" dirty="0">
                <a:effectLst/>
                <a:latin typeface="Open Sans" panose="020B0606030504020204" pitchFamily="34" charset="0"/>
              </a:rPr>
              <a:t> is used to create the check buttons in your application. Note that you can select more than one option at a time.</a:t>
            </a:r>
          </a:p>
          <a:p>
            <a:pPr algn="just">
              <a:buFont typeface="Arial" panose="020B0604020202020204" pitchFamily="34" charset="0"/>
              <a:buChar char="•"/>
            </a:pPr>
            <a:r>
              <a:rPr lang="en-US" b="1" i="0" dirty="0">
                <a:effectLst/>
                <a:latin typeface="Open Sans" panose="020B0606030504020204" pitchFamily="34" charset="0"/>
              </a:rPr>
              <a:t>Entry </a:t>
            </a:r>
            <a:r>
              <a:rPr lang="en-US" b="0" i="0" dirty="0">
                <a:effectLst/>
                <a:latin typeface="Open Sans" panose="020B0606030504020204" pitchFamily="34" charset="0"/>
              </a:rPr>
              <a:t>– </a:t>
            </a:r>
            <a:r>
              <a:rPr lang="en-US" b="1" i="0" dirty="0">
                <a:effectLst/>
                <a:latin typeface="Open Sans" panose="020B0606030504020204" pitchFamily="34" charset="0"/>
              </a:rPr>
              <a:t>Entry</a:t>
            </a:r>
            <a:r>
              <a:rPr lang="en-US" b="0" i="0" dirty="0">
                <a:effectLst/>
                <a:latin typeface="Open Sans" panose="020B0606030504020204" pitchFamily="34" charset="0"/>
              </a:rPr>
              <a:t> widget is used to create input fields in the </a:t>
            </a:r>
            <a:r>
              <a:rPr lang="en-US" b="1" i="0" dirty="0">
                <a:effectLst/>
                <a:latin typeface="Open Sans" panose="020B0606030504020204" pitchFamily="34" charset="0"/>
              </a:rPr>
              <a:t>GUI</a:t>
            </a:r>
            <a:r>
              <a:rPr lang="en-US" b="0" i="0" dirty="0">
                <a:effectLst/>
                <a:latin typeface="Open Sans" panose="020B0606030504020204" pitchFamily="34" charset="0"/>
              </a:rPr>
              <a:t>.</a:t>
            </a:r>
          </a:p>
          <a:p>
            <a:pPr algn="just">
              <a:buFont typeface="Arial" panose="020B0604020202020204" pitchFamily="34" charset="0"/>
              <a:buChar char="•"/>
            </a:pPr>
            <a:r>
              <a:rPr lang="en-US" b="1" i="0" dirty="0">
                <a:effectLst/>
                <a:latin typeface="Open Sans" panose="020B0606030504020204" pitchFamily="34" charset="0"/>
              </a:rPr>
              <a:t>Frame </a:t>
            </a:r>
            <a:r>
              <a:rPr lang="en-US" b="0" i="0" dirty="0">
                <a:effectLst/>
                <a:latin typeface="Open Sans" panose="020B0606030504020204" pitchFamily="34" charset="0"/>
              </a:rPr>
              <a:t>– </a:t>
            </a:r>
            <a:r>
              <a:rPr lang="en-US" b="1" i="0" dirty="0">
                <a:effectLst/>
                <a:latin typeface="Open Sans" panose="020B0606030504020204" pitchFamily="34" charset="0"/>
              </a:rPr>
              <a:t>Frame</a:t>
            </a:r>
            <a:r>
              <a:rPr lang="en-US" b="0" i="0" dirty="0">
                <a:effectLst/>
                <a:latin typeface="Open Sans" panose="020B0606030504020204" pitchFamily="34" charset="0"/>
              </a:rPr>
              <a:t> is used as containers in the </a:t>
            </a:r>
            <a:r>
              <a:rPr lang="en-US" b="1" i="0" dirty="0" err="1">
                <a:effectLst/>
                <a:latin typeface="Open Sans" panose="020B0606030504020204" pitchFamily="34" charset="0"/>
              </a:rPr>
              <a:t>Tkinter</a:t>
            </a:r>
            <a:r>
              <a:rPr lang="en-US" b="0" i="0" dirty="0">
                <a:effectLst/>
                <a:latin typeface="Open Sans" panose="020B0606030504020204" pitchFamily="34" charset="0"/>
              </a:rPr>
              <a:t>.</a:t>
            </a:r>
          </a:p>
          <a:p>
            <a:pPr algn="just">
              <a:buFont typeface="Arial" panose="020B0604020202020204" pitchFamily="34" charset="0"/>
              <a:buChar char="•"/>
            </a:pPr>
            <a:r>
              <a:rPr lang="en-US" b="1" i="0" dirty="0">
                <a:effectLst/>
                <a:latin typeface="Open Sans" panose="020B0606030504020204" pitchFamily="34" charset="0"/>
              </a:rPr>
              <a:t>Label </a:t>
            </a:r>
            <a:r>
              <a:rPr lang="en-US" b="0" i="0" dirty="0">
                <a:effectLst/>
                <a:latin typeface="Open Sans" panose="020B0606030504020204" pitchFamily="34" charset="0"/>
              </a:rPr>
              <a:t>– </a:t>
            </a:r>
            <a:r>
              <a:rPr lang="en-US" b="1" i="0" dirty="0">
                <a:effectLst/>
                <a:latin typeface="Open Sans" panose="020B0606030504020204" pitchFamily="34" charset="0"/>
              </a:rPr>
              <a:t>Label</a:t>
            </a:r>
            <a:r>
              <a:rPr lang="en-US" b="0" i="0" dirty="0">
                <a:effectLst/>
                <a:latin typeface="Open Sans" panose="020B0606030504020204" pitchFamily="34" charset="0"/>
              </a:rPr>
              <a:t> is used to create a single line widgets like </a:t>
            </a:r>
            <a:r>
              <a:rPr lang="en-US" b="1" i="0" dirty="0">
                <a:effectLst/>
                <a:latin typeface="Open Sans" panose="020B0606030504020204" pitchFamily="34" charset="0"/>
              </a:rPr>
              <a:t>text</a:t>
            </a:r>
            <a:r>
              <a:rPr lang="en-US" b="0" i="0" dirty="0">
                <a:effectLst/>
                <a:latin typeface="Open Sans" panose="020B0606030504020204" pitchFamily="34" charset="0"/>
              </a:rPr>
              <a:t>, </a:t>
            </a:r>
            <a:r>
              <a:rPr lang="en-US" b="1" i="0" dirty="0">
                <a:effectLst/>
                <a:latin typeface="Open Sans" panose="020B0606030504020204" pitchFamily="34" charset="0"/>
              </a:rPr>
              <a:t>images etc.</a:t>
            </a:r>
            <a:endParaRPr lang="en-US" b="0" i="0" dirty="0">
              <a:effectLst/>
              <a:latin typeface="Open Sans" panose="020B0606030504020204" pitchFamily="34" charset="0"/>
            </a:endParaRPr>
          </a:p>
          <a:p>
            <a:pPr algn="just">
              <a:buFont typeface="Arial" panose="020B0604020202020204" pitchFamily="34" charset="0"/>
              <a:buChar char="•"/>
            </a:pPr>
            <a:r>
              <a:rPr lang="en-US" b="1" i="0" dirty="0">
                <a:effectLst/>
                <a:latin typeface="Open Sans" panose="020B0606030504020204" pitchFamily="34" charset="0"/>
              </a:rPr>
              <a:t>Menu </a:t>
            </a:r>
            <a:r>
              <a:rPr lang="en-US" b="0" i="0" dirty="0">
                <a:effectLst/>
                <a:latin typeface="Open Sans" panose="020B0606030504020204" pitchFamily="34" charset="0"/>
              </a:rPr>
              <a:t>– </a:t>
            </a:r>
            <a:r>
              <a:rPr lang="en-US" b="1" i="0" dirty="0">
                <a:effectLst/>
                <a:latin typeface="Open Sans" panose="020B0606030504020204" pitchFamily="34" charset="0"/>
              </a:rPr>
              <a:t>Menu</a:t>
            </a:r>
            <a:r>
              <a:rPr lang="en-US" b="0" i="0" dirty="0">
                <a:effectLst/>
                <a:latin typeface="Open Sans" panose="020B0606030504020204" pitchFamily="34" charset="0"/>
              </a:rPr>
              <a:t> is used to create menus in the </a:t>
            </a:r>
            <a:r>
              <a:rPr lang="en-US" b="1" i="0" dirty="0">
                <a:effectLst/>
                <a:latin typeface="Open Sans" panose="020B0606030504020204" pitchFamily="34" charset="0"/>
              </a:rPr>
              <a:t>GUI</a:t>
            </a:r>
            <a:r>
              <a:rPr lang="en-US" b="0" i="0" dirty="0">
                <a:effectLst/>
                <a:latin typeface="Open Sans" panose="020B0606030504020204" pitchFamily="34" charset="0"/>
              </a:rPr>
              <a:t>.</a:t>
            </a:r>
          </a:p>
          <a:p>
            <a:pPr algn="just"/>
            <a:endParaRPr lang="en-IN" dirty="0"/>
          </a:p>
        </p:txBody>
      </p:sp>
    </p:spTree>
    <p:extLst>
      <p:ext uri="{BB962C8B-B14F-4D97-AF65-F5344CB8AC3E}">
        <p14:creationId xmlns:p14="http://schemas.microsoft.com/office/powerpoint/2010/main" val="194857492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1E5351-E67F-4BF6-BAE5-D5178E7E254F}"/>
              </a:ext>
            </a:extLst>
          </p:cNvPr>
          <p:cNvSpPr>
            <a:spLocks noGrp="1"/>
          </p:cNvSpPr>
          <p:nvPr>
            <p:ph type="title"/>
          </p:nvPr>
        </p:nvSpPr>
        <p:spPr>
          <a:xfrm>
            <a:off x="457200" y="274638"/>
            <a:ext cx="8229600" cy="457199"/>
          </a:xfrm>
        </p:spPr>
        <p:txBody>
          <a:bodyPr>
            <a:normAutofit fontScale="90000"/>
          </a:bodyPr>
          <a:lstStyle/>
          <a:p>
            <a:r>
              <a:rPr lang="en-IN" dirty="0"/>
              <a:t>Label</a:t>
            </a:r>
          </a:p>
        </p:txBody>
      </p:sp>
      <p:sp>
        <p:nvSpPr>
          <p:cNvPr id="3" name="Content Placeholder 2">
            <a:extLst>
              <a:ext uri="{FF2B5EF4-FFF2-40B4-BE49-F238E27FC236}">
                <a16:creationId xmlns:a16="http://schemas.microsoft.com/office/drawing/2014/main" id="{9797A9FE-30C0-4F2A-99E4-2866A02E2F03}"/>
              </a:ext>
            </a:extLst>
          </p:cNvPr>
          <p:cNvSpPr>
            <a:spLocks noGrp="1"/>
          </p:cNvSpPr>
          <p:nvPr>
            <p:ph idx="1"/>
          </p:nvPr>
        </p:nvSpPr>
        <p:spPr>
          <a:xfrm>
            <a:off x="76200" y="838200"/>
            <a:ext cx="8610600" cy="5867400"/>
          </a:xfrm>
          <a:ln>
            <a:solidFill>
              <a:srgbClr val="00B050"/>
            </a:solidFill>
          </a:ln>
        </p:spPr>
        <p:txBody>
          <a:bodyPr>
            <a:normAutofit/>
          </a:bodyPr>
          <a:lstStyle/>
          <a:p>
            <a:r>
              <a:rPr lang="en-US" sz="2800" dirty="0">
                <a:effectLst/>
                <a:ea typeface="Calibri" panose="020F0502020204030204" pitchFamily="34" charset="0"/>
                <a:cs typeface="Times New Roman" panose="02020603050405020304" pitchFamily="18" charset="0"/>
              </a:rPr>
              <a:t>A label represents constant text that is displayed in the frame or container.</a:t>
            </a:r>
          </a:p>
          <a:p>
            <a:r>
              <a:rPr lang="en-US" sz="2800" dirty="0">
                <a:effectLst/>
                <a:ea typeface="Calibri" panose="020F0502020204030204" pitchFamily="34" charset="0"/>
                <a:cs typeface="Times New Roman" panose="02020603050405020304" pitchFamily="18" charset="0"/>
              </a:rPr>
              <a:t> A label can display one or more lines of text that cannot be modified</a:t>
            </a:r>
          </a:p>
          <a:p>
            <a:r>
              <a:rPr lang="en-US" sz="2800" b="0" i="0" dirty="0">
                <a:effectLst/>
              </a:rPr>
              <a:t>labels are used to create texts and images and all of that but it is important to note that it has to be a single line definition only.</a:t>
            </a:r>
            <a:endParaRPr lang="en-US" sz="2800" dirty="0">
              <a:effectLst/>
              <a:ea typeface="Calibri" panose="020F0502020204030204" pitchFamily="34" charset="0"/>
              <a:cs typeface="Times New Roman" panose="02020603050405020304" pitchFamily="18" charset="0"/>
            </a:endParaRPr>
          </a:p>
          <a:p>
            <a:r>
              <a:rPr lang="en-US" sz="2800" dirty="0">
                <a:latin typeface="Calibri" panose="020F0502020204030204" pitchFamily="34" charset="0"/>
                <a:cs typeface="Times New Roman" panose="02020603050405020304" pitchFamily="18" charset="0"/>
              </a:rPr>
              <a:t>Syntax:</a:t>
            </a:r>
          </a:p>
          <a:p>
            <a:pPr marL="0" indent="0">
              <a:buNone/>
            </a:pPr>
            <a:r>
              <a:rPr lang="en-US" sz="2800" dirty="0">
                <a:latin typeface="Calibri" panose="020F0502020204030204" pitchFamily="34" charset="0"/>
                <a:cs typeface="Times New Roman" panose="02020603050405020304" pitchFamily="18" charset="0"/>
              </a:rPr>
              <a:t>	</a:t>
            </a:r>
            <a:r>
              <a:rPr lang="en-US" sz="2800" dirty="0" err="1">
                <a:latin typeface="Calibri" panose="020F0502020204030204" pitchFamily="34" charset="0"/>
                <a:cs typeface="Times New Roman" panose="02020603050405020304" pitchFamily="18" charset="0"/>
              </a:rPr>
              <a:t>lb</a:t>
            </a:r>
            <a:r>
              <a:rPr lang="en-US" sz="2800" dirty="0">
                <a:latin typeface="Calibri" panose="020F0502020204030204" pitchFamily="34" charset="0"/>
                <a:cs typeface="Times New Roman" panose="02020603050405020304" pitchFamily="18" charset="0"/>
              </a:rPr>
              <a:t>=Label(Root, options)</a:t>
            </a:r>
          </a:p>
          <a:p>
            <a:pPr marL="0" indent="0">
              <a:buNone/>
            </a:pPr>
            <a:endParaRPr lang="en-US" sz="2800" dirty="0">
              <a:latin typeface="Calibri" panose="020F0502020204030204" pitchFamily="34" charset="0"/>
              <a:cs typeface="Times New Roman" panose="02020603050405020304" pitchFamily="18" charset="0"/>
            </a:endParaRPr>
          </a:p>
          <a:p>
            <a:pPr marL="0" indent="0">
              <a:buNone/>
            </a:pPr>
            <a:endParaRPr lang="en-IN" sz="2800" dirty="0"/>
          </a:p>
        </p:txBody>
      </p:sp>
    </p:spTree>
    <p:extLst>
      <p:ext uri="{BB962C8B-B14F-4D97-AF65-F5344CB8AC3E}">
        <p14:creationId xmlns:p14="http://schemas.microsoft.com/office/powerpoint/2010/main" val="263867329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2B9B0741-8BAF-42BA-9DCA-59D321B2D0E9}"/>
              </a:ext>
            </a:extLst>
          </p:cNvPr>
          <p:cNvGraphicFramePr>
            <a:graphicFrameLocks noGrp="1"/>
          </p:cNvGraphicFramePr>
          <p:nvPr>
            <p:ph idx="1"/>
            <p:extLst>
              <p:ext uri="{D42A27DB-BD31-4B8C-83A1-F6EECF244321}">
                <p14:modId xmlns:p14="http://schemas.microsoft.com/office/powerpoint/2010/main" val="2123027283"/>
              </p:ext>
            </p:extLst>
          </p:nvPr>
        </p:nvGraphicFramePr>
        <p:xfrm>
          <a:off x="87654" y="152400"/>
          <a:ext cx="9023689" cy="5676141"/>
        </p:xfrm>
        <a:graphic>
          <a:graphicData uri="http://schemas.openxmlformats.org/drawingml/2006/table">
            <a:tbl>
              <a:tblPr firstRow="1" bandRow="1">
                <a:tableStyleId>{5C22544A-7EE6-4342-B048-85BDC9FD1C3A}</a:tableStyleId>
              </a:tblPr>
              <a:tblGrid>
                <a:gridCol w="671689">
                  <a:extLst>
                    <a:ext uri="{9D8B030D-6E8A-4147-A177-3AD203B41FA5}">
                      <a16:colId xmlns:a16="http://schemas.microsoft.com/office/drawing/2014/main" val="2448533487"/>
                    </a:ext>
                  </a:extLst>
                </a:gridCol>
                <a:gridCol w="8352000">
                  <a:extLst>
                    <a:ext uri="{9D8B030D-6E8A-4147-A177-3AD203B41FA5}">
                      <a16:colId xmlns:a16="http://schemas.microsoft.com/office/drawing/2014/main" val="2178495200"/>
                    </a:ext>
                  </a:extLst>
                </a:gridCol>
              </a:tblGrid>
              <a:tr h="525171">
                <a:tc>
                  <a:txBody>
                    <a:bodyPr/>
                    <a:lstStyle/>
                    <a:p>
                      <a:pPr algn="ctr" fontAlgn="t"/>
                      <a:r>
                        <a:rPr lang="en-IN" dirty="0" err="1">
                          <a:effectLst/>
                        </a:rPr>
                        <a:t>S.No</a:t>
                      </a:r>
                      <a:r>
                        <a:rPr lang="en-IN" dirty="0">
                          <a:effectLst/>
                        </a:rPr>
                        <a:t>.</a:t>
                      </a:r>
                    </a:p>
                  </a:txBody>
                  <a:tcPr marL="50800" marR="50800" marT="50800" marB="50800"/>
                </a:tc>
                <a:tc>
                  <a:txBody>
                    <a:bodyPr/>
                    <a:lstStyle/>
                    <a:p>
                      <a:pPr algn="ctr" fontAlgn="t"/>
                      <a:r>
                        <a:rPr lang="en-IN" dirty="0">
                          <a:effectLst/>
                        </a:rPr>
                        <a:t>Option &amp; Description</a:t>
                      </a:r>
                    </a:p>
                  </a:txBody>
                  <a:tcPr marL="50800" marR="50800" marT="50800" marB="50800"/>
                </a:tc>
                <a:extLst>
                  <a:ext uri="{0D108BD9-81ED-4DB2-BD59-A6C34878D82A}">
                    <a16:rowId xmlns:a16="http://schemas.microsoft.com/office/drawing/2014/main" val="753045680"/>
                  </a:ext>
                </a:extLst>
              </a:tr>
              <a:tr h="515097">
                <a:tc>
                  <a:txBody>
                    <a:bodyPr/>
                    <a:lstStyle/>
                    <a:p>
                      <a:pPr fontAlgn="t"/>
                      <a:r>
                        <a:rPr lang="en-IN" dirty="0">
                          <a:effectLst/>
                        </a:rPr>
                        <a:t>1</a:t>
                      </a:r>
                    </a:p>
                  </a:txBody>
                  <a:tcPr marL="50800" marR="50800" marT="50800" marB="50800"/>
                </a:tc>
                <a:tc>
                  <a:txBody>
                    <a:bodyPr/>
                    <a:lstStyle/>
                    <a:p>
                      <a:pPr algn="just" fontAlgn="t"/>
                      <a:r>
                        <a:rPr lang="en-US" b="1" dirty="0" err="1">
                          <a:solidFill>
                            <a:srgbClr val="000000"/>
                          </a:solidFill>
                          <a:effectLst/>
                        </a:rPr>
                        <a:t>Activebackground:</a:t>
                      </a:r>
                      <a:r>
                        <a:rPr lang="en-US" dirty="0" err="1">
                          <a:solidFill>
                            <a:srgbClr val="000000"/>
                          </a:solidFill>
                          <a:effectLst/>
                        </a:rPr>
                        <a:t>Background</a:t>
                      </a:r>
                      <a:r>
                        <a:rPr lang="en-US" dirty="0">
                          <a:solidFill>
                            <a:srgbClr val="000000"/>
                          </a:solidFill>
                          <a:effectLst/>
                        </a:rPr>
                        <a:t> color when the button is under the cursor.</a:t>
                      </a:r>
                    </a:p>
                  </a:txBody>
                  <a:tcPr marL="50800" marR="50800" marT="50800" marB="50800"/>
                </a:tc>
                <a:extLst>
                  <a:ext uri="{0D108BD9-81ED-4DB2-BD59-A6C34878D82A}">
                    <a16:rowId xmlns:a16="http://schemas.microsoft.com/office/drawing/2014/main" val="1868892940"/>
                  </a:ext>
                </a:extLst>
              </a:tr>
              <a:tr h="515097">
                <a:tc>
                  <a:txBody>
                    <a:bodyPr/>
                    <a:lstStyle/>
                    <a:p>
                      <a:pPr fontAlgn="t"/>
                      <a:r>
                        <a:rPr lang="en-IN">
                          <a:effectLst/>
                        </a:rPr>
                        <a:t>2</a:t>
                      </a:r>
                    </a:p>
                  </a:txBody>
                  <a:tcPr marL="50800" marR="50800" marT="50800" marB="50800"/>
                </a:tc>
                <a:tc>
                  <a:txBody>
                    <a:bodyPr/>
                    <a:lstStyle/>
                    <a:p>
                      <a:pPr algn="just" fontAlgn="t"/>
                      <a:r>
                        <a:rPr lang="en-US" b="1" dirty="0" err="1">
                          <a:solidFill>
                            <a:srgbClr val="000000"/>
                          </a:solidFill>
                          <a:effectLst/>
                        </a:rPr>
                        <a:t>Activeforeground:</a:t>
                      </a:r>
                      <a:r>
                        <a:rPr lang="en-US" dirty="0" err="1">
                          <a:solidFill>
                            <a:srgbClr val="000000"/>
                          </a:solidFill>
                          <a:effectLst/>
                        </a:rPr>
                        <a:t>Foreground</a:t>
                      </a:r>
                      <a:r>
                        <a:rPr lang="en-US" dirty="0">
                          <a:solidFill>
                            <a:srgbClr val="000000"/>
                          </a:solidFill>
                          <a:effectLst/>
                        </a:rPr>
                        <a:t> color when the button is under the cursor.</a:t>
                      </a:r>
                    </a:p>
                  </a:txBody>
                  <a:tcPr marL="50800" marR="50800" marT="50800" marB="50800"/>
                </a:tc>
                <a:extLst>
                  <a:ext uri="{0D108BD9-81ED-4DB2-BD59-A6C34878D82A}">
                    <a16:rowId xmlns:a16="http://schemas.microsoft.com/office/drawing/2014/main" val="4244268524"/>
                  </a:ext>
                </a:extLst>
              </a:tr>
              <a:tr h="515097">
                <a:tc>
                  <a:txBody>
                    <a:bodyPr/>
                    <a:lstStyle/>
                    <a:p>
                      <a:pPr fontAlgn="t"/>
                      <a:r>
                        <a:rPr lang="en-IN">
                          <a:effectLst/>
                        </a:rPr>
                        <a:t>3</a:t>
                      </a:r>
                    </a:p>
                  </a:txBody>
                  <a:tcPr marL="50800" marR="50800" marT="50800" marB="50800"/>
                </a:tc>
                <a:tc>
                  <a:txBody>
                    <a:bodyPr/>
                    <a:lstStyle/>
                    <a:p>
                      <a:pPr algn="just" fontAlgn="t"/>
                      <a:r>
                        <a:rPr lang="de-DE" b="1" dirty="0">
                          <a:solidFill>
                            <a:srgbClr val="000000"/>
                          </a:solidFill>
                          <a:effectLst/>
                        </a:rPr>
                        <a:t>Bd:</a:t>
                      </a:r>
                      <a:r>
                        <a:rPr lang="de-DE" dirty="0">
                          <a:solidFill>
                            <a:srgbClr val="000000"/>
                          </a:solidFill>
                          <a:effectLst/>
                        </a:rPr>
                        <a:t>Border width in pixels. Default is 2.</a:t>
                      </a:r>
                    </a:p>
                  </a:txBody>
                  <a:tcPr marL="50800" marR="50800" marT="50800" marB="50800"/>
                </a:tc>
                <a:extLst>
                  <a:ext uri="{0D108BD9-81ED-4DB2-BD59-A6C34878D82A}">
                    <a16:rowId xmlns:a16="http://schemas.microsoft.com/office/drawing/2014/main" val="125005808"/>
                  </a:ext>
                </a:extLst>
              </a:tr>
              <a:tr h="515097">
                <a:tc>
                  <a:txBody>
                    <a:bodyPr/>
                    <a:lstStyle/>
                    <a:p>
                      <a:pPr fontAlgn="t"/>
                      <a:r>
                        <a:rPr lang="en-IN">
                          <a:effectLst/>
                        </a:rPr>
                        <a:t>4</a:t>
                      </a:r>
                    </a:p>
                  </a:txBody>
                  <a:tcPr marL="50800" marR="50800" marT="50800" marB="50800"/>
                </a:tc>
                <a:tc>
                  <a:txBody>
                    <a:bodyPr/>
                    <a:lstStyle/>
                    <a:p>
                      <a:pPr algn="just" fontAlgn="t"/>
                      <a:r>
                        <a:rPr lang="en-IN" b="1" dirty="0" err="1">
                          <a:solidFill>
                            <a:srgbClr val="000000"/>
                          </a:solidFill>
                          <a:effectLst/>
                        </a:rPr>
                        <a:t>Bg:</a:t>
                      </a:r>
                      <a:r>
                        <a:rPr lang="en-IN" dirty="0" err="1">
                          <a:solidFill>
                            <a:srgbClr val="000000"/>
                          </a:solidFill>
                          <a:effectLst/>
                        </a:rPr>
                        <a:t>Normal</a:t>
                      </a:r>
                      <a:r>
                        <a:rPr lang="en-IN" dirty="0">
                          <a:solidFill>
                            <a:srgbClr val="000000"/>
                          </a:solidFill>
                          <a:effectLst/>
                        </a:rPr>
                        <a:t> background </a:t>
                      </a:r>
                      <a:r>
                        <a:rPr lang="en-IN" dirty="0" err="1">
                          <a:solidFill>
                            <a:srgbClr val="000000"/>
                          </a:solidFill>
                          <a:effectLst/>
                        </a:rPr>
                        <a:t>color</a:t>
                      </a:r>
                      <a:r>
                        <a:rPr lang="en-IN" dirty="0">
                          <a:solidFill>
                            <a:srgbClr val="000000"/>
                          </a:solidFill>
                          <a:effectLst/>
                        </a:rPr>
                        <a:t>.</a:t>
                      </a:r>
                    </a:p>
                  </a:txBody>
                  <a:tcPr marL="50800" marR="50800" marT="50800" marB="50800"/>
                </a:tc>
                <a:extLst>
                  <a:ext uri="{0D108BD9-81ED-4DB2-BD59-A6C34878D82A}">
                    <a16:rowId xmlns:a16="http://schemas.microsoft.com/office/drawing/2014/main" val="3282543073"/>
                  </a:ext>
                </a:extLst>
              </a:tr>
              <a:tr h="515097">
                <a:tc>
                  <a:txBody>
                    <a:bodyPr/>
                    <a:lstStyle/>
                    <a:p>
                      <a:pPr fontAlgn="t"/>
                      <a:r>
                        <a:rPr lang="en-IN">
                          <a:effectLst/>
                        </a:rPr>
                        <a:t>5</a:t>
                      </a:r>
                      <a:endParaRPr lang="en-IN" dirty="0">
                        <a:effectLst/>
                      </a:endParaRPr>
                    </a:p>
                  </a:txBody>
                  <a:tcPr marL="50800" marR="50800" marT="50800" marB="50800"/>
                </a:tc>
                <a:tc>
                  <a:txBody>
                    <a:bodyPr/>
                    <a:lstStyle/>
                    <a:p>
                      <a:pPr algn="just" fontAlgn="t"/>
                      <a:r>
                        <a:rPr lang="en-US" b="1" dirty="0" err="1">
                          <a:solidFill>
                            <a:srgbClr val="000000"/>
                          </a:solidFill>
                          <a:effectLst/>
                        </a:rPr>
                        <a:t>Fg:</a:t>
                      </a:r>
                      <a:r>
                        <a:rPr lang="en-US" dirty="0" err="1">
                          <a:solidFill>
                            <a:srgbClr val="000000"/>
                          </a:solidFill>
                          <a:effectLst/>
                        </a:rPr>
                        <a:t>Normal</a:t>
                      </a:r>
                      <a:r>
                        <a:rPr lang="en-US" dirty="0">
                          <a:solidFill>
                            <a:srgbClr val="000000"/>
                          </a:solidFill>
                          <a:effectLst/>
                        </a:rPr>
                        <a:t> foreground (text) color.</a:t>
                      </a:r>
                    </a:p>
                  </a:txBody>
                  <a:tcPr marL="50800" marR="50800" marT="50800" marB="50800"/>
                </a:tc>
                <a:extLst>
                  <a:ext uri="{0D108BD9-81ED-4DB2-BD59-A6C34878D82A}">
                    <a16:rowId xmlns:a16="http://schemas.microsoft.com/office/drawing/2014/main" val="2761257625"/>
                  </a:ext>
                </a:extLst>
              </a:tr>
              <a:tr h="515097">
                <a:tc>
                  <a:txBody>
                    <a:bodyPr/>
                    <a:lstStyle/>
                    <a:p>
                      <a:pPr fontAlgn="t"/>
                      <a:r>
                        <a:rPr lang="en-IN" dirty="0">
                          <a:effectLst/>
                        </a:rPr>
                        <a:t>6</a:t>
                      </a:r>
                    </a:p>
                  </a:txBody>
                  <a:tcPr marL="50800" marR="50800" marT="50800" marB="50800"/>
                </a:tc>
                <a:tc>
                  <a:txBody>
                    <a:bodyPr/>
                    <a:lstStyle/>
                    <a:p>
                      <a:pPr algn="just" fontAlgn="t"/>
                      <a:r>
                        <a:rPr lang="en-US" b="1" dirty="0" err="1">
                          <a:solidFill>
                            <a:srgbClr val="000000"/>
                          </a:solidFill>
                          <a:effectLst/>
                        </a:rPr>
                        <a:t>Font:</a:t>
                      </a:r>
                      <a:r>
                        <a:rPr lang="en-US" dirty="0" err="1">
                          <a:solidFill>
                            <a:srgbClr val="000000"/>
                          </a:solidFill>
                          <a:effectLst/>
                        </a:rPr>
                        <a:t>Text</a:t>
                      </a:r>
                      <a:r>
                        <a:rPr lang="en-US" dirty="0">
                          <a:solidFill>
                            <a:srgbClr val="000000"/>
                          </a:solidFill>
                          <a:effectLst/>
                        </a:rPr>
                        <a:t> font to be used for the button's label.</a:t>
                      </a:r>
                    </a:p>
                  </a:txBody>
                  <a:tcPr marL="50800" marR="50800" marT="50800" marB="50800"/>
                </a:tc>
                <a:extLst>
                  <a:ext uri="{0D108BD9-81ED-4DB2-BD59-A6C34878D82A}">
                    <a16:rowId xmlns:a16="http://schemas.microsoft.com/office/drawing/2014/main" val="2251852571"/>
                  </a:ext>
                </a:extLst>
              </a:tr>
              <a:tr h="515097">
                <a:tc>
                  <a:txBody>
                    <a:bodyPr/>
                    <a:lstStyle/>
                    <a:p>
                      <a:pPr fontAlgn="t"/>
                      <a:r>
                        <a:rPr lang="en-IN">
                          <a:effectLst/>
                        </a:rPr>
                        <a:t>7</a:t>
                      </a:r>
                    </a:p>
                  </a:txBody>
                  <a:tcPr marL="50800" marR="50800" marT="50800" marB="50800"/>
                </a:tc>
                <a:tc>
                  <a:txBody>
                    <a:bodyPr/>
                    <a:lstStyle/>
                    <a:p>
                      <a:pPr algn="just" fontAlgn="t"/>
                      <a:r>
                        <a:rPr lang="en-US" b="1" dirty="0" err="1">
                          <a:solidFill>
                            <a:srgbClr val="000000"/>
                          </a:solidFill>
                          <a:effectLst/>
                        </a:rPr>
                        <a:t>Height:</a:t>
                      </a:r>
                      <a:r>
                        <a:rPr lang="en-US" dirty="0" err="1">
                          <a:solidFill>
                            <a:srgbClr val="000000"/>
                          </a:solidFill>
                          <a:effectLst/>
                        </a:rPr>
                        <a:t>Height</a:t>
                      </a:r>
                      <a:r>
                        <a:rPr lang="en-US" dirty="0">
                          <a:solidFill>
                            <a:srgbClr val="000000"/>
                          </a:solidFill>
                          <a:effectLst/>
                        </a:rPr>
                        <a:t> of the button in text lines (for textual buttons) or pixels (for images).</a:t>
                      </a:r>
                    </a:p>
                  </a:txBody>
                  <a:tcPr marL="50800" marR="50800" marT="50800" marB="50800"/>
                </a:tc>
                <a:extLst>
                  <a:ext uri="{0D108BD9-81ED-4DB2-BD59-A6C34878D82A}">
                    <a16:rowId xmlns:a16="http://schemas.microsoft.com/office/drawing/2014/main" val="2667648424"/>
                  </a:ext>
                </a:extLst>
              </a:tr>
              <a:tr h="515097">
                <a:tc>
                  <a:txBody>
                    <a:bodyPr/>
                    <a:lstStyle/>
                    <a:p>
                      <a:pPr fontAlgn="t"/>
                      <a:r>
                        <a:rPr lang="en-IN">
                          <a:effectLst/>
                        </a:rPr>
                        <a:t>8</a:t>
                      </a:r>
                    </a:p>
                  </a:txBody>
                  <a:tcPr marL="50800" marR="50800" marT="50800" marB="50800"/>
                </a:tc>
                <a:tc>
                  <a:txBody>
                    <a:bodyPr/>
                    <a:lstStyle/>
                    <a:p>
                      <a:pPr algn="just" fontAlgn="t"/>
                      <a:r>
                        <a:rPr lang="en-US" b="1" dirty="0" err="1">
                          <a:solidFill>
                            <a:srgbClr val="000000"/>
                          </a:solidFill>
                          <a:effectLst/>
                        </a:rPr>
                        <a:t>Highlightcolor:</a:t>
                      </a:r>
                      <a:r>
                        <a:rPr lang="en-US" dirty="0" err="1">
                          <a:solidFill>
                            <a:srgbClr val="000000"/>
                          </a:solidFill>
                          <a:effectLst/>
                        </a:rPr>
                        <a:t>The</a:t>
                      </a:r>
                      <a:r>
                        <a:rPr lang="en-US" dirty="0">
                          <a:solidFill>
                            <a:srgbClr val="000000"/>
                          </a:solidFill>
                          <a:effectLst/>
                        </a:rPr>
                        <a:t> color of the focus highlight when the widget has focus.</a:t>
                      </a:r>
                    </a:p>
                  </a:txBody>
                  <a:tcPr marL="50800" marR="50800" marT="50800" marB="50800"/>
                </a:tc>
                <a:extLst>
                  <a:ext uri="{0D108BD9-81ED-4DB2-BD59-A6C34878D82A}">
                    <a16:rowId xmlns:a16="http://schemas.microsoft.com/office/drawing/2014/main" val="3798540279"/>
                  </a:ext>
                </a:extLst>
              </a:tr>
              <a:tr h="515097">
                <a:tc>
                  <a:txBody>
                    <a:bodyPr/>
                    <a:lstStyle/>
                    <a:p>
                      <a:pPr fontAlgn="t"/>
                      <a:r>
                        <a:rPr lang="en-IN">
                          <a:effectLst/>
                        </a:rPr>
                        <a:t>9</a:t>
                      </a:r>
                    </a:p>
                  </a:txBody>
                  <a:tcPr marL="50800" marR="50800" marT="50800" marB="50800"/>
                </a:tc>
                <a:tc>
                  <a:txBody>
                    <a:bodyPr/>
                    <a:lstStyle/>
                    <a:p>
                      <a:pPr algn="just" fontAlgn="t"/>
                      <a:r>
                        <a:rPr lang="en-US" b="1" dirty="0" err="1">
                          <a:solidFill>
                            <a:srgbClr val="000000"/>
                          </a:solidFill>
                          <a:effectLst/>
                        </a:rPr>
                        <a:t>Image:</a:t>
                      </a:r>
                      <a:r>
                        <a:rPr lang="en-US" dirty="0" err="1">
                          <a:solidFill>
                            <a:srgbClr val="000000"/>
                          </a:solidFill>
                          <a:effectLst/>
                        </a:rPr>
                        <a:t>Image</a:t>
                      </a:r>
                      <a:r>
                        <a:rPr lang="en-US" dirty="0">
                          <a:solidFill>
                            <a:srgbClr val="000000"/>
                          </a:solidFill>
                          <a:effectLst/>
                        </a:rPr>
                        <a:t> to be displayed on the button (instead of text).</a:t>
                      </a:r>
                    </a:p>
                  </a:txBody>
                  <a:tcPr marL="50800" marR="50800" marT="50800" marB="50800"/>
                </a:tc>
                <a:extLst>
                  <a:ext uri="{0D108BD9-81ED-4DB2-BD59-A6C34878D82A}">
                    <a16:rowId xmlns:a16="http://schemas.microsoft.com/office/drawing/2014/main" val="2268862453"/>
                  </a:ext>
                </a:extLst>
              </a:tr>
              <a:tr h="515097">
                <a:tc>
                  <a:txBody>
                    <a:bodyPr/>
                    <a:lstStyle/>
                    <a:p>
                      <a:pPr fontAlgn="t"/>
                      <a:r>
                        <a:rPr lang="en-IN">
                          <a:effectLst/>
                        </a:rPr>
                        <a:t>10</a:t>
                      </a:r>
                    </a:p>
                  </a:txBody>
                  <a:tcPr marL="50800" marR="50800" marT="50800" marB="50800"/>
                </a:tc>
                <a:tc>
                  <a:txBody>
                    <a:bodyPr/>
                    <a:lstStyle/>
                    <a:p>
                      <a:r>
                        <a:rPr lang="en-US" sz="1800" b="1" i="0" kern="1200" dirty="0" err="1">
                          <a:solidFill>
                            <a:schemeClr val="dk1"/>
                          </a:solidFill>
                          <a:effectLst/>
                          <a:latin typeface="+mn-lt"/>
                          <a:ea typeface="+mn-ea"/>
                          <a:cs typeface="+mn-cs"/>
                        </a:rPr>
                        <a:t>Width:</a:t>
                      </a:r>
                      <a:r>
                        <a:rPr lang="en-US" sz="1800" b="0" i="0" kern="1200" dirty="0" err="1">
                          <a:solidFill>
                            <a:schemeClr val="dk1"/>
                          </a:solidFill>
                          <a:effectLst/>
                          <a:latin typeface="+mn-lt"/>
                          <a:ea typeface="+mn-ea"/>
                          <a:cs typeface="+mn-cs"/>
                        </a:rPr>
                        <a:t>Width</a:t>
                      </a:r>
                      <a:r>
                        <a:rPr lang="en-US" sz="1800" b="0" i="0" kern="1200" dirty="0">
                          <a:solidFill>
                            <a:schemeClr val="dk1"/>
                          </a:solidFill>
                          <a:effectLst/>
                          <a:latin typeface="+mn-lt"/>
                          <a:ea typeface="+mn-ea"/>
                          <a:cs typeface="+mn-cs"/>
                        </a:rPr>
                        <a:t> of the button in letters (if displaying text) or pixels (if displaying an image).</a:t>
                      </a:r>
                    </a:p>
                  </a:txBody>
                  <a:tcPr/>
                </a:tc>
                <a:extLst>
                  <a:ext uri="{0D108BD9-81ED-4DB2-BD59-A6C34878D82A}">
                    <a16:rowId xmlns:a16="http://schemas.microsoft.com/office/drawing/2014/main" val="1429109349"/>
                  </a:ext>
                </a:extLst>
              </a:tr>
            </a:tbl>
          </a:graphicData>
        </a:graphic>
      </p:graphicFrame>
    </p:spTree>
    <p:extLst>
      <p:ext uri="{BB962C8B-B14F-4D97-AF65-F5344CB8AC3E}">
        <p14:creationId xmlns:p14="http://schemas.microsoft.com/office/powerpoint/2010/main" val="57128315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78B88F-B2DB-4EEA-9629-25ADE25E5A59}"/>
              </a:ext>
            </a:extLst>
          </p:cNvPr>
          <p:cNvSpPr>
            <a:spLocks noGrp="1"/>
          </p:cNvSpPr>
          <p:nvPr>
            <p:ph type="title"/>
          </p:nvPr>
        </p:nvSpPr>
        <p:spPr/>
        <p:txBody>
          <a:bodyPr/>
          <a:lstStyle/>
          <a:p>
            <a:r>
              <a:rPr lang="en-IN" dirty="0"/>
              <a:t>Example for </a:t>
            </a:r>
            <a:r>
              <a:rPr lang="en-IN" dirty="0" err="1"/>
              <a:t>labelframewidget</a:t>
            </a:r>
            <a:endParaRPr lang="en-IN" dirty="0"/>
          </a:p>
        </p:txBody>
      </p:sp>
      <p:pic>
        <p:nvPicPr>
          <p:cNvPr id="5" name="Content Placeholder 4">
            <a:extLst>
              <a:ext uri="{FF2B5EF4-FFF2-40B4-BE49-F238E27FC236}">
                <a16:creationId xmlns:a16="http://schemas.microsoft.com/office/drawing/2014/main" id="{F8AD4DF8-A3ED-4272-A1CE-B46B96E37099}"/>
              </a:ext>
            </a:extLst>
          </p:cNvPr>
          <p:cNvPicPr>
            <a:picLocks noGrp="1" noChangeAspect="1"/>
          </p:cNvPicPr>
          <p:nvPr>
            <p:ph idx="1"/>
          </p:nvPr>
        </p:nvPicPr>
        <p:blipFill>
          <a:blip r:embed="rId2"/>
          <a:stretch>
            <a:fillRect/>
          </a:stretch>
        </p:blipFill>
        <p:spPr>
          <a:xfrm>
            <a:off x="1593517" y="1600200"/>
            <a:ext cx="5956966" cy="4525963"/>
          </a:xfrm>
        </p:spPr>
      </p:pic>
    </p:spTree>
    <p:extLst>
      <p:ext uri="{BB962C8B-B14F-4D97-AF65-F5344CB8AC3E}">
        <p14:creationId xmlns:p14="http://schemas.microsoft.com/office/powerpoint/2010/main" val="419472905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8CE612-D0B1-4914-9D34-E0F491B3F23A}"/>
              </a:ext>
            </a:extLst>
          </p:cNvPr>
          <p:cNvSpPr>
            <a:spLocks noGrp="1"/>
          </p:cNvSpPr>
          <p:nvPr>
            <p:ph type="title"/>
          </p:nvPr>
        </p:nvSpPr>
        <p:spPr>
          <a:xfrm>
            <a:off x="457200" y="187552"/>
            <a:ext cx="8229600" cy="639762"/>
          </a:xfrm>
        </p:spPr>
        <p:txBody>
          <a:bodyPr>
            <a:normAutofit fontScale="90000"/>
          </a:bodyPr>
          <a:lstStyle/>
          <a:p>
            <a:r>
              <a:rPr lang="en-IN" dirty="0">
                <a:solidFill>
                  <a:srgbClr val="0070C0"/>
                </a:solidFill>
              </a:rPr>
              <a:t>Example:</a:t>
            </a:r>
          </a:p>
        </p:txBody>
      </p:sp>
      <p:pic>
        <p:nvPicPr>
          <p:cNvPr id="8" name="Picture 7">
            <a:extLst>
              <a:ext uri="{FF2B5EF4-FFF2-40B4-BE49-F238E27FC236}">
                <a16:creationId xmlns:a16="http://schemas.microsoft.com/office/drawing/2014/main" id="{CF848362-3258-42B7-B5BC-E8AF9C5D7B8B}"/>
              </a:ext>
            </a:extLst>
          </p:cNvPr>
          <p:cNvPicPr>
            <a:picLocks noChangeAspect="1"/>
          </p:cNvPicPr>
          <p:nvPr/>
        </p:nvPicPr>
        <p:blipFill>
          <a:blip r:embed="rId2"/>
          <a:stretch>
            <a:fillRect/>
          </a:stretch>
        </p:blipFill>
        <p:spPr>
          <a:xfrm>
            <a:off x="457200" y="1143000"/>
            <a:ext cx="8001000" cy="5238750"/>
          </a:xfrm>
          <a:prstGeom prst="rect">
            <a:avLst/>
          </a:prstGeom>
          <a:ln>
            <a:solidFill>
              <a:srgbClr val="00B050"/>
            </a:solidFill>
          </a:ln>
        </p:spPr>
      </p:pic>
    </p:spTree>
    <p:extLst>
      <p:ext uri="{BB962C8B-B14F-4D97-AF65-F5344CB8AC3E}">
        <p14:creationId xmlns:p14="http://schemas.microsoft.com/office/powerpoint/2010/main" val="225977188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7DE136-387D-46E5-951E-8BF295DBDB76}"/>
              </a:ext>
            </a:extLst>
          </p:cNvPr>
          <p:cNvSpPr>
            <a:spLocks noGrp="1"/>
          </p:cNvSpPr>
          <p:nvPr>
            <p:ph type="title"/>
          </p:nvPr>
        </p:nvSpPr>
        <p:spPr>
          <a:xfrm>
            <a:off x="457200" y="274638"/>
            <a:ext cx="8229600" cy="457199"/>
          </a:xfrm>
        </p:spPr>
        <p:txBody>
          <a:bodyPr>
            <a:normAutofit fontScale="90000"/>
          </a:bodyPr>
          <a:lstStyle/>
          <a:p>
            <a:br>
              <a:rPr lang="en-US" b="1" i="0" dirty="0">
                <a:solidFill>
                  <a:srgbClr val="212121"/>
                </a:solidFill>
                <a:effectLst/>
                <a:latin typeface="open sans"/>
              </a:rPr>
            </a:br>
            <a:r>
              <a:rPr lang="en-US" b="1" i="0" dirty="0">
                <a:solidFill>
                  <a:srgbClr val="0070C0"/>
                </a:solidFill>
                <a:effectLst/>
                <a:latin typeface="open sans"/>
              </a:rPr>
              <a:t>Button</a:t>
            </a:r>
            <a:br>
              <a:rPr lang="en-US" b="0" i="0" dirty="0">
                <a:solidFill>
                  <a:srgbClr val="212121"/>
                </a:solidFill>
                <a:effectLst/>
                <a:latin typeface="open sans"/>
              </a:rPr>
            </a:br>
            <a:endParaRPr lang="en-IN" dirty="0"/>
          </a:p>
        </p:txBody>
      </p:sp>
      <p:sp>
        <p:nvSpPr>
          <p:cNvPr id="3" name="Content Placeholder 2">
            <a:extLst>
              <a:ext uri="{FF2B5EF4-FFF2-40B4-BE49-F238E27FC236}">
                <a16:creationId xmlns:a16="http://schemas.microsoft.com/office/drawing/2014/main" id="{D28D0DCD-48FA-4D02-88E1-DD6F599116C4}"/>
              </a:ext>
            </a:extLst>
          </p:cNvPr>
          <p:cNvSpPr>
            <a:spLocks noGrp="1"/>
          </p:cNvSpPr>
          <p:nvPr>
            <p:ph idx="1"/>
          </p:nvPr>
        </p:nvSpPr>
        <p:spPr>
          <a:xfrm>
            <a:off x="152400" y="914400"/>
            <a:ext cx="8534400" cy="5791200"/>
          </a:xfrm>
          <a:ln>
            <a:solidFill>
              <a:srgbClr val="00B050"/>
            </a:solidFill>
          </a:ln>
        </p:spPr>
        <p:txBody>
          <a:bodyPr>
            <a:noAutofit/>
          </a:bodyPr>
          <a:lstStyle/>
          <a:p>
            <a:pPr algn="just"/>
            <a:r>
              <a:rPr lang="en-US" sz="2800" i="0" dirty="0">
                <a:solidFill>
                  <a:srgbClr val="000000"/>
                </a:solidFill>
                <a:effectLst/>
              </a:rPr>
              <a:t>These buttons can display text or images that convey the purpose of the buttons. </a:t>
            </a:r>
          </a:p>
          <a:p>
            <a:pPr algn="just"/>
            <a:r>
              <a:rPr lang="en-US" sz="2800" i="0" dirty="0">
                <a:solidFill>
                  <a:srgbClr val="000000"/>
                </a:solidFill>
                <a:effectLst/>
              </a:rPr>
              <a:t>You can attach a function or a method to a button which is called automatically when you click the button.</a:t>
            </a:r>
          </a:p>
          <a:p>
            <a:pPr algn="just"/>
            <a:r>
              <a:rPr lang="en-US" sz="2800" dirty="0">
                <a:solidFill>
                  <a:srgbClr val="000000"/>
                </a:solidFill>
              </a:rPr>
              <a:t>Syntax:</a:t>
            </a:r>
          </a:p>
          <a:p>
            <a:pPr algn="just"/>
            <a:endParaRPr lang="en-US" sz="2800" dirty="0">
              <a:solidFill>
                <a:srgbClr val="000000"/>
              </a:solidFill>
            </a:endParaRPr>
          </a:p>
          <a:p>
            <a:pPr algn="just"/>
            <a:endParaRPr lang="en-US" sz="2800" dirty="0">
              <a:solidFill>
                <a:srgbClr val="000000"/>
              </a:solidFill>
            </a:endParaRPr>
          </a:p>
          <a:p>
            <a:pPr algn="just"/>
            <a:r>
              <a:rPr lang="en-US" sz="2800" i="0" dirty="0">
                <a:effectLst/>
              </a:rPr>
              <a:t>Parameters</a:t>
            </a:r>
          </a:p>
          <a:p>
            <a:pPr lvl="1" algn="just">
              <a:buFont typeface="Wingdings" panose="05000000000000000000" pitchFamily="2" charset="2"/>
              <a:buChar char="§"/>
            </a:pPr>
            <a:r>
              <a:rPr lang="en-US" i="0" dirty="0">
                <a:solidFill>
                  <a:srgbClr val="000000"/>
                </a:solidFill>
                <a:effectLst/>
              </a:rPr>
              <a:t>master − This represents the parent window.</a:t>
            </a:r>
          </a:p>
          <a:p>
            <a:pPr lvl="1" algn="just">
              <a:buFont typeface="Wingdings" panose="05000000000000000000" pitchFamily="2" charset="2"/>
              <a:buChar char="§"/>
            </a:pPr>
            <a:r>
              <a:rPr lang="en-US" i="0" dirty="0">
                <a:solidFill>
                  <a:srgbClr val="000000"/>
                </a:solidFill>
                <a:effectLst/>
              </a:rPr>
              <a:t>options −These options can be used as key-value pairs separated by commas	.</a:t>
            </a:r>
          </a:p>
          <a:p>
            <a:pPr algn="just"/>
            <a:endParaRPr lang="en-IN" sz="2800" dirty="0"/>
          </a:p>
        </p:txBody>
      </p:sp>
      <p:pic>
        <p:nvPicPr>
          <p:cNvPr id="4" name="Picture 3">
            <a:extLst>
              <a:ext uri="{FF2B5EF4-FFF2-40B4-BE49-F238E27FC236}">
                <a16:creationId xmlns:a16="http://schemas.microsoft.com/office/drawing/2014/main" id="{23188986-56AF-412F-8EF1-7AB0D918D452}"/>
              </a:ext>
            </a:extLst>
          </p:cNvPr>
          <p:cNvPicPr>
            <a:picLocks noChangeAspect="1"/>
          </p:cNvPicPr>
          <p:nvPr/>
        </p:nvPicPr>
        <p:blipFill>
          <a:blip r:embed="rId2"/>
          <a:stretch>
            <a:fillRect/>
          </a:stretch>
        </p:blipFill>
        <p:spPr>
          <a:xfrm>
            <a:off x="1905000" y="3567112"/>
            <a:ext cx="5972175" cy="485775"/>
          </a:xfrm>
          <a:prstGeom prst="rect">
            <a:avLst/>
          </a:prstGeom>
          <a:ln>
            <a:solidFill>
              <a:srgbClr val="FF0000"/>
            </a:solidFill>
          </a:ln>
        </p:spPr>
      </p:pic>
    </p:spTree>
    <p:extLst>
      <p:ext uri="{BB962C8B-B14F-4D97-AF65-F5344CB8AC3E}">
        <p14:creationId xmlns:p14="http://schemas.microsoft.com/office/powerpoint/2010/main" val="2833547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2B9B0741-8BAF-42BA-9DCA-59D321B2D0E9}"/>
              </a:ext>
            </a:extLst>
          </p:cNvPr>
          <p:cNvGraphicFramePr>
            <a:graphicFrameLocks noGrp="1"/>
          </p:cNvGraphicFramePr>
          <p:nvPr>
            <p:ph idx="1"/>
            <p:extLst>
              <p:ext uri="{D42A27DB-BD31-4B8C-83A1-F6EECF244321}">
                <p14:modId xmlns:p14="http://schemas.microsoft.com/office/powerpoint/2010/main" val="467147080"/>
              </p:ext>
            </p:extLst>
          </p:nvPr>
        </p:nvGraphicFramePr>
        <p:xfrm>
          <a:off x="87654" y="152400"/>
          <a:ext cx="9023689" cy="6553198"/>
        </p:xfrm>
        <a:graphic>
          <a:graphicData uri="http://schemas.openxmlformats.org/drawingml/2006/table">
            <a:tbl>
              <a:tblPr firstRow="1" bandRow="1">
                <a:tableStyleId>{5C22544A-7EE6-4342-B048-85BDC9FD1C3A}</a:tableStyleId>
              </a:tblPr>
              <a:tblGrid>
                <a:gridCol w="671689">
                  <a:extLst>
                    <a:ext uri="{9D8B030D-6E8A-4147-A177-3AD203B41FA5}">
                      <a16:colId xmlns:a16="http://schemas.microsoft.com/office/drawing/2014/main" val="2448533487"/>
                    </a:ext>
                  </a:extLst>
                </a:gridCol>
                <a:gridCol w="8352000">
                  <a:extLst>
                    <a:ext uri="{9D8B030D-6E8A-4147-A177-3AD203B41FA5}">
                      <a16:colId xmlns:a16="http://schemas.microsoft.com/office/drawing/2014/main" val="2178495200"/>
                    </a:ext>
                  </a:extLst>
                </a:gridCol>
              </a:tblGrid>
              <a:tr h="525171">
                <a:tc>
                  <a:txBody>
                    <a:bodyPr/>
                    <a:lstStyle/>
                    <a:p>
                      <a:pPr algn="ctr" fontAlgn="t"/>
                      <a:r>
                        <a:rPr lang="en-IN" dirty="0" err="1">
                          <a:effectLst/>
                        </a:rPr>
                        <a:t>S.No</a:t>
                      </a:r>
                      <a:r>
                        <a:rPr lang="en-IN" dirty="0">
                          <a:effectLst/>
                        </a:rPr>
                        <a:t>.</a:t>
                      </a:r>
                    </a:p>
                  </a:txBody>
                  <a:tcPr marL="50800" marR="50800" marT="50800" marB="50800"/>
                </a:tc>
                <a:tc>
                  <a:txBody>
                    <a:bodyPr/>
                    <a:lstStyle/>
                    <a:p>
                      <a:pPr algn="ctr" fontAlgn="t"/>
                      <a:r>
                        <a:rPr lang="en-IN" dirty="0">
                          <a:effectLst/>
                        </a:rPr>
                        <a:t>Option &amp; Description</a:t>
                      </a:r>
                    </a:p>
                  </a:txBody>
                  <a:tcPr marL="50800" marR="50800" marT="50800" marB="50800"/>
                </a:tc>
                <a:extLst>
                  <a:ext uri="{0D108BD9-81ED-4DB2-BD59-A6C34878D82A}">
                    <a16:rowId xmlns:a16="http://schemas.microsoft.com/office/drawing/2014/main" val="753045680"/>
                  </a:ext>
                </a:extLst>
              </a:tr>
              <a:tr h="515097">
                <a:tc>
                  <a:txBody>
                    <a:bodyPr/>
                    <a:lstStyle/>
                    <a:p>
                      <a:pPr fontAlgn="t"/>
                      <a:r>
                        <a:rPr lang="en-IN" dirty="0">
                          <a:effectLst/>
                        </a:rPr>
                        <a:t>1</a:t>
                      </a:r>
                    </a:p>
                  </a:txBody>
                  <a:tcPr marL="50800" marR="50800" marT="50800" marB="50800"/>
                </a:tc>
                <a:tc>
                  <a:txBody>
                    <a:bodyPr/>
                    <a:lstStyle/>
                    <a:p>
                      <a:pPr algn="just" fontAlgn="t"/>
                      <a:r>
                        <a:rPr lang="en-US" b="1" dirty="0" err="1">
                          <a:solidFill>
                            <a:srgbClr val="000000"/>
                          </a:solidFill>
                          <a:effectLst/>
                        </a:rPr>
                        <a:t>Activebackground:</a:t>
                      </a:r>
                      <a:r>
                        <a:rPr lang="en-US" dirty="0" err="1">
                          <a:solidFill>
                            <a:srgbClr val="000000"/>
                          </a:solidFill>
                          <a:effectLst/>
                        </a:rPr>
                        <a:t>Background</a:t>
                      </a:r>
                      <a:r>
                        <a:rPr lang="en-US" dirty="0">
                          <a:solidFill>
                            <a:srgbClr val="000000"/>
                          </a:solidFill>
                          <a:effectLst/>
                        </a:rPr>
                        <a:t> color when the button is under the cursor.</a:t>
                      </a:r>
                    </a:p>
                  </a:txBody>
                  <a:tcPr marL="50800" marR="50800" marT="50800" marB="50800"/>
                </a:tc>
                <a:extLst>
                  <a:ext uri="{0D108BD9-81ED-4DB2-BD59-A6C34878D82A}">
                    <a16:rowId xmlns:a16="http://schemas.microsoft.com/office/drawing/2014/main" val="1868892940"/>
                  </a:ext>
                </a:extLst>
              </a:tr>
              <a:tr h="515097">
                <a:tc>
                  <a:txBody>
                    <a:bodyPr/>
                    <a:lstStyle/>
                    <a:p>
                      <a:pPr fontAlgn="t"/>
                      <a:r>
                        <a:rPr lang="en-IN">
                          <a:effectLst/>
                        </a:rPr>
                        <a:t>2</a:t>
                      </a:r>
                    </a:p>
                  </a:txBody>
                  <a:tcPr marL="50800" marR="50800" marT="50800" marB="50800"/>
                </a:tc>
                <a:tc>
                  <a:txBody>
                    <a:bodyPr/>
                    <a:lstStyle/>
                    <a:p>
                      <a:pPr algn="just" fontAlgn="t"/>
                      <a:r>
                        <a:rPr lang="en-US" b="1" dirty="0" err="1">
                          <a:solidFill>
                            <a:srgbClr val="000000"/>
                          </a:solidFill>
                          <a:effectLst/>
                        </a:rPr>
                        <a:t>Activeforeground:</a:t>
                      </a:r>
                      <a:r>
                        <a:rPr lang="en-US" dirty="0" err="1">
                          <a:solidFill>
                            <a:srgbClr val="000000"/>
                          </a:solidFill>
                          <a:effectLst/>
                        </a:rPr>
                        <a:t>Foreground</a:t>
                      </a:r>
                      <a:r>
                        <a:rPr lang="en-US" dirty="0">
                          <a:solidFill>
                            <a:srgbClr val="000000"/>
                          </a:solidFill>
                          <a:effectLst/>
                        </a:rPr>
                        <a:t> color when the button is under the cursor.</a:t>
                      </a:r>
                    </a:p>
                  </a:txBody>
                  <a:tcPr marL="50800" marR="50800" marT="50800" marB="50800"/>
                </a:tc>
                <a:extLst>
                  <a:ext uri="{0D108BD9-81ED-4DB2-BD59-A6C34878D82A}">
                    <a16:rowId xmlns:a16="http://schemas.microsoft.com/office/drawing/2014/main" val="4244268524"/>
                  </a:ext>
                </a:extLst>
              </a:tr>
              <a:tr h="515097">
                <a:tc>
                  <a:txBody>
                    <a:bodyPr/>
                    <a:lstStyle/>
                    <a:p>
                      <a:pPr fontAlgn="t"/>
                      <a:r>
                        <a:rPr lang="en-IN">
                          <a:effectLst/>
                        </a:rPr>
                        <a:t>3</a:t>
                      </a:r>
                    </a:p>
                  </a:txBody>
                  <a:tcPr marL="50800" marR="50800" marT="50800" marB="50800"/>
                </a:tc>
                <a:tc>
                  <a:txBody>
                    <a:bodyPr/>
                    <a:lstStyle/>
                    <a:p>
                      <a:pPr algn="just" fontAlgn="t"/>
                      <a:r>
                        <a:rPr lang="de-DE" b="1" dirty="0">
                          <a:solidFill>
                            <a:srgbClr val="000000"/>
                          </a:solidFill>
                          <a:effectLst/>
                        </a:rPr>
                        <a:t>Bd:</a:t>
                      </a:r>
                      <a:r>
                        <a:rPr lang="de-DE" dirty="0">
                          <a:solidFill>
                            <a:srgbClr val="000000"/>
                          </a:solidFill>
                          <a:effectLst/>
                        </a:rPr>
                        <a:t>Border width in pixels. Default is 2.</a:t>
                      </a:r>
                    </a:p>
                  </a:txBody>
                  <a:tcPr marL="50800" marR="50800" marT="50800" marB="50800"/>
                </a:tc>
                <a:extLst>
                  <a:ext uri="{0D108BD9-81ED-4DB2-BD59-A6C34878D82A}">
                    <a16:rowId xmlns:a16="http://schemas.microsoft.com/office/drawing/2014/main" val="125005808"/>
                  </a:ext>
                </a:extLst>
              </a:tr>
              <a:tr h="515097">
                <a:tc>
                  <a:txBody>
                    <a:bodyPr/>
                    <a:lstStyle/>
                    <a:p>
                      <a:pPr fontAlgn="t"/>
                      <a:r>
                        <a:rPr lang="en-IN">
                          <a:effectLst/>
                        </a:rPr>
                        <a:t>4</a:t>
                      </a:r>
                    </a:p>
                  </a:txBody>
                  <a:tcPr marL="50800" marR="50800" marT="50800" marB="50800"/>
                </a:tc>
                <a:tc>
                  <a:txBody>
                    <a:bodyPr/>
                    <a:lstStyle/>
                    <a:p>
                      <a:pPr algn="just" fontAlgn="t"/>
                      <a:r>
                        <a:rPr lang="en-IN" b="1" dirty="0" err="1">
                          <a:solidFill>
                            <a:srgbClr val="000000"/>
                          </a:solidFill>
                          <a:effectLst/>
                        </a:rPr>
                        <a:t>Bg:</a:t>
                      </a:r>
                      <a:r>
                        <a:rPr lang="en-IN" dirty="0" err="1">
                          <a:solidFill>
                            <a:srgbClr val="000000"/>
                          </a:solidFill>
                          <a:effectLst/>
                        </a:rPr>
                        <a:t>Normal</a:t>
                      </a:r>
                      <a:r>
                        <a:rPr lang="en-IN" dirty="0">
                          <a:solidFill>
                            <a:srgbClr val="000000"/>
                          </a:solidFill>
                          <a:effectLst/>
                        </a:rPr>
                        <a:t> background </a:t>
                      </a:r>
                      <a:r>
                        <a:rPr lang="en-IN" dirty="0" err="1">
                          <a:solidFill>
                            <a:srgbClr val="000000"/>
                          </a:solidFill>
                          <a:effectLst/>
                        </a:rPr>
                        <a:t>color</a:t>
                      </a:r>
                      <a:r>
                        <a:rPr lang="en-IN" dirty="0">
                          <a:solidFill>
                            <a:srgbClr val="000000"/>
                          </a:solidFill>
                          <a:effectLst/>
                        </a:rPr>
                        <a:t>.</a:t>
                      </a:r>
                    </a:p>
                  </a:txBody>
                  <a:tcPr marL="50800" marR="50800" marT="50800" marB="50800"/>
                </a:tc>
                <a:extLst>
                  <a:ext uri="{0D108BD9-81ED-4DB2-BD59-A6C34878D82A}">
                    <a16:rowId xmlns:a16="http://schemas.microsoft.com/office/drawing/2014/main" val="3282543073"/>
                  </a:ext>
                </a:extLst>
              </a:tr>
              <a:tr h="515097">
                <a:tc>
                  <a:txBody>
                    <a:bodyPr/>
                    <a:lstStyle/>
                    <a:p>
                      <a:pPr fontAlgn="t"/>
                      <a:r>
                        <a:rPr lang="en-IN">
                          <a:effectLst/>
                        </a:rPr>
                        <a:t>5</a:t>
                      </a:r>
                    </a:p>
                  </a:txBody>
                  <a:tcPr marL="50800" marR="50800" marT="50800" marB="50800"/>
                </a:tc>
                <a:tc>
                  <a:txBody>
                    <a:bodyPr/>
                    <a:lstStyle/>
                    <a:p>
                      <a:pPr algn="just" fontAlgn="t"/>
                      <a:r>
                        <a:rPr lang="en-US" b="1" dirty="0" err="1">
                          <a:solidFill>
                            <a:srgbClr val="000000"/>
                          </a:solidFill>
                          <a:effectLst/>
                        </a:rPr>
                        <a:t>Command:</a:t>
                      </a:r>
                      <a:r>
                        <a:rPr lang="en-US" dirty="0" err="1">
                          <a:solidFill>
                            <a:srgbClr val="000000"/>
                          </a:solidFill>
                          <a:effectLst/>
                        </a:rPr>
                        <a:t>Function</a:t>
                      </a:r>
                      <a:r>
                        <a:rPr lang="en-US" dirty="0">
                          <a:solidFill>
                            <a:srgbClr val="000000"/>
                          </a:solidFill>
                          <a:effectLst/>
                        </a:rPr>
                        <a:t> or method to be called when the button is clicked.</a:t>
                      </a:r>
                    </a:p>
                  </a:txBody>
                  <a:tcPr marL="50800" marR="50800" marT="50800" marB="50800"/>
                </a:tc>
                <a:extLst>
                  <a:ext uri="{0D108BD9-81ED-4DB2-BD59-A6C34878D82A}">
                    <a16:rowId xmlns:a16="http://schemas.microsoft.com/office/drawing/2014/main" val="2761257625"/>
                  </a:ext>
                </a:extLst>
              </a:tr>
              <a:tr h="515097">
                <a:tc>
                  <a:txBody>
                    <a:bodyPr/>
                    <a:lstStyle/>
                    <a:p>
                      <a:pPr fontAlgn="t"/>
                      <a:r>
                        <a:rPr lang="en-IN">
                          <a:effectLst/>
                        </a:rPr>
                        <a:t>6</a:t>
                      </a:r>
                    </a:p>
                  </a:txBody>
                  <a:tcPr marL="50800" marR="50800" marT="50800" marB="50800"/>
                </a:tc>
                <a:tc>
                  <a:txBody>
                    <a:bodyPr/>
                    <a:lstStyle/>
                    <a:p>
                      <a:pPr algn="just" fontAlgn="t"/>
                      <a:r>
                        <a:rPr lang="en-US" b="1" dirty="0" err="1">
                          <a:solidFill>
                            <a:srgbClr val="000000"/>
                          </a:solidFill>
                          <a:effectLst/>
                        </a:rPr>
                        <a:t>Fg:</a:t>
                      </a:r>
                      <a:r>
                        <a:rPr lang="en-US" dirty="0" err="1">
                          <a:solidFill>
                            <a:srgbClr val="000000"/>
                          </a:solidFill>
                          <a:effectLst/>
                        </a:rPr>
                        <a:t>Normal</a:t>
                      </a:r>
                      <a:r>
                        <a:rPr lang="en-US" dirty="0">
                          <a:solidFill>
                            <a:srgbClr val="000000"/>
                          </a:solidFill>
                          <a:effectLst/>
                        </a:rPr>
                        <a:t> foreground (text) color.</a:t>
                      </a:r>
                    </a:p>
                  </a:txBody>
                  <a:tcPr marL="50800" marR="50800" marT="50800" marB="50800"/>
                </a:tc>
                <a:extLst>
                  <a:ext uri="{0D108BD9-81ED-4DB2-BD59-A6C34878D82A}">
                    <a16:rowId xmlns:a16="http://schemas.microsoft.com/office/drawing/2014/main" val="2251852571"/>
                  </a:ext>
                </a:extLst>
              </a:tr>
              <a:tr h="515097">
                <a:tc>
                  <a:txBody>
                    <a:bodyPr/>
                    <a:lstStyle/>
                    <a:p>
                      <a:pPr fontAlgn="t"/>
                      <a:r>
                        <a:rPr lang="en-IN">
                          <a:effectLst/>
                        </a:rPr>
                        <a:t>7</a:t>
                      </a:r>
                    </a:p>
                  </a:txBody>
                  <a:tcPr marL="50800" marR="50800" marT="50800" marB="50800"/>
                </a:tc>
                <a:tc>
                  <a:txBody>
                    <a:bodyPr/>
                    <a:lstStyle/>
                    <a:p>
                      <a:pPr algn="just" fontAlgn="t"/>
                      <a:r>
                        <a:rPr lang="en-US" b="1" dirty="0" err="1">
                          <a:solidFill>
                            <a:srgbClr val="000000"/>
                          </a:solidFill>
                          <a:effectLst/>
                        </a:rPr>
                        <a:t>Font:</a:t>
                      </a:r>
                      <a:r>
                        <a:rPr lang="en-US" dirty="0" err="1">
                          <a:solidFill>
                            <a:srgbClr val="000000"/>
                          </a:solidFill>
                          <a:effectLst/>
                        </a:rPr>
                        <a:t>Text</a:t>
                      </a:r>
                      <a:r>
                        <a:rPr lang="en-US" dirty="0">
                          <a:solidFill>
                            <a:srgbClr val="000000"/>
                          </a:solidFill>
                          <a:effectLst/>
                        </a:rPr>
                        <a:t> font to be used for the button's label.</a:t>
                      </a:r>
                    </a:p>
                  </a:txBody>
                  <a:tcPr marL="50800" marR="50800" marT="50800" marB="50800"/>
                </a:tc>
                <a:extLst>
                  <a:ext uri="{0D108BD9-81ED-4DB2-BD59-A6C34878D82A}">
                    <a16:rowId xmlns:a16="http://schemas.microsoft.com/office/drawing/2014/main" val="2667648424"/>
                  </a:ext>
                </a:extLst>
              </a:tr>
              <a:tr h="515097">
                <a:tc>
                  <a:txBody>
                    <a:bodyPr/>
                    <a:lstStyle/>
                    <a:p>
                      <a:pPr fontAlgn="t"/>
                      <a:r>
                        <a:rPr lang="en-IN">
                          <a:effectLst/>
                        </a:rPr>
                        <a:t>8</a:t>
                      </a:r>
                    </a:p>
                  </a:txBody>
                  <a:tcPr marL="50800" marR="50800" marT="50800" marB="50800"/>
                </a:tc>
                <a:tc>
                  <a:txBody>
                    <a:bodyPr/>
                    <a:lstStyle/>
                    <a:p>
                      <a:pPr algn="just" fontAlgn="t"/>
                      <a:r>
                        <a:rPr lang="en-US" b="1" dirty="0" err="1">
                          <a:solidFill>
                            <a:srgbClr val="000000"/>
                          </a:solidFill>
                          <a:effectLst/>
                        </a:rPr>
                        <a:t>Height:</a:t>
                      </a:r>
                      <a:r>
                        <a:rPr lang="en-US" dirty="0" err="1">
                          <a:solidFill>
                            <a:srgbClr val="000000"/>
                          </a:solidFill>
                          <a:effectLst/>
                        </a:rPr>
                        <a:t>Height</a:t>
                      </a:r>
                      <a:r>
                        <a:rPr lang="en-US" dirty="0">
                          <a:solidFill>
                            <a:srgbClr val="000000"/>
                          </a:solidFill>
                          <a:effectLst/>
                        </a:rPr>
                        <a:t> of the button in text lines (for textual buttons) or pixels (for images).</a:t>
                      </a:r>
                    </a:p>
                  </a:txBody>
                  <a:tcPr marL="50800" marR="50800" marT="50800" marB="50800"/>
                </a:tc>
                <a:extLst>
                  <a:ext uri="{0D108BD9-81ED-4DB2-BD59-A6C34878D82A}">
                    <a16:rowId xmlns:a16="http://schemas.microsoft.com/office/drawing/2014/main" val="3798540279"/>
                  </a:ext>
                </a:extLst>
              </a:tr>
              <a:tr h="515097">
                <a:tc>
                  <a:txBody>
                    <a:bodyPr/>
                    <a:lstStyle/>
                    <a:p>
                      <a:pPr fontAlgn="t"/>
                      <a:r>
                        <a:rPr lang="en-IN">
                          <a:effectLst/>
                        </a:rPr>
                        <a:t>9</a:t>
                      </a:r>
                    </a:p>
                  </a:txBody>
                  <a:tcPr marL="50800" marR="50800" marT="50800" marB="50800"/>
                </a:tc>
                <a:tc>
                  <a:txBody>
                    <a:bodyPr/>
                    <a:lstStyle/>
                    <a:p>
                      <a:pPr algn="just" fontAlgn="t"/>
                      <a:r>
                        <a:rPr lang="en-US" b="1" dirty="0" err="1">
                          <a:solidFill>
                            <a:srgbClr val="000000"/>
                          </a:solidFill>
                          <a:effectLst/>
                        </a:rPr>
                        <a:t>Highlightcolor:</a:t>
                      </a:r>
                      <a:r>
                        <a:rPr lang="en-US" dirty="0" err="1">
                          <a:solidFill>
                            <a:srgbClr val="000000"/>
                          </a:solidFill>
                          <a:effectLst/>
                        </a:rPr>
                        <a:t>The</a:t>
                      </a:r>
                      <a:r>
                        <a:rPr lang="en-US" dirty="0">
                          <a:solidFill>
                            <a:srgbClr val="000000"/>
                          </a:solidFill>
                          <a:effectLst/>
                        </a:rPr>
                        <a:t> color of the focus highlight when the widget has focus.</a:t>
                      </a:r>
                    </a:p>
                  </a:txBody>
                  <a:tcPr marL="50800" marR="50800" marT="50800" marB="50800"/>
                </a:tc>
                <a:extLst>
                  <a:ext uri="{0D108BD9-81ED-4DB2-BD59-A6C34878D82A}">
                    <a16:rowId xmlns:a16="http://schemas.microsoft.com/office/drawing/2014/main" val="2268862453"/>
                  </a:ext>
                </a:extLst>
              </a:tr>
              <a:tr h="515097">
                <a:tc>
                  <a:txBody>
                    <a:bodyPr/>
                    <a:lstStyle/>
                    <a:p>
                      <a:pPr fontAlgn="t"/>
                      <a:r>
                        <a:rPr lang="en-IN">
                          <a:effectLst/>
                        </a:rPr>
                        <a:t>10</a:t>
                      </a:r>
                    </a:p>
                  </a:txBody>
                  <a:tcPr marL="50800" marR="50800" marT="50800" marB="50800"/>
                </a:tc>
                <a:tc>
                  <a:txBody>
                    <a:bodyPr/>
                    <a:lstStyle/>
                    <a:p>
                      <a:pPr algn="just" fontAlgn="t"/>
                      <a:r>
                        <a:rPr lang="en-US" b="1" dirty="0" err="1">
                          <a:solidFill>
                            <a:srgbClr val="000000"/>
                          </a:solidFill>
                          <a:effectLst/>
                        </a:rPr>
                        <a:t>Image:</a:t>
                      </a:r>
                      <a:r>
                        <a:rPr lang="en-US" dirty="0" err="1">
                          <a:solidFill>
                            <a:srgbClr val="000000"/>
                          </a:solidFill>
                          <a:effectLst/>
                        </a:rPr>
                        <a:t>Image</a:t>
                      </a:r>
                      <a:r>
                        <a:rPr lang="en-US" dirty="0">
                          <a:solidFill>
                            <a:srgbClr val="000000"/>
                          </a:solidFill>
                          <a:effectLst/>
                        </a:rPr>
                        <a:t> to be displayed on the button (instead of text).</a:t>
                      </a:r>
                    </a:p>
                  </a:txBody>
                  <a:tcPr marL="50800" marR="50800" marT="50800" marB="50800"/>
                </a:tc>
                <a:extLst>
                  <a:ext uri="{0D108BD9-81ED-4DB2-BD59-A6C34878D82A}">
                    <a16:rowId xmlns:a16="http://schemas.microsoft.com/office/drawing/2014/main" val="1429109349"/>
                  </a:ext>
                </a:extLst>
              </a:tr>
              <a:tr h="877057">
                <a:tc>
                  <a:txBody>
                    <a:bodyPr/>
                    <a:lstStyle/>
                    <a:p>
                      <a:pPr algn="just" fontAlgn="t"/>
                      <a:r>
                        <a:rPr lang="en-US" dirty="0">
                          <a:solidFill>
                            <a:srgbClr val="000000"/>
                          </a:solidFill>
                          <a:effectLst/>
                        </a:rPr>
                        <a:t>11</a:t>
                      </a:r>
                    </a:p>
                  </a:txBody>
                  <a:tcPr marL="50800" marR="50800" marT="50800" marB="50800"/>
                </a:tc>
                <a:tc>
                  <a:txBody>
                    <a:bodyPr/>
                    <a:lstStyle/>
                    <a:p>
                      <a:r>
                        <a:rPr lang="en-US" sz="1800" b="1" i="0" kern="1200" dirty="0" err="1">
                          <a:solidFill>
                            <a:schemeClr val="dk1"/>
                          </a:solidFill>
                          <a:effectLst/>
                          <a:latin typeface="+mn-lt"/>
                          <a:ea typeface="+mn-ea"/>
                          <a:cs typeface="+mn-cs"/>
                        </a:rPr>
                        <a:t>Width:</a:t>
                      </a:r>
                      <a:r>
                        <a:rPr lang="en-US" sz="1800" b="0" i="0" kern="1200" dirty="0" err="1">
                          <a:solidFill>
                            <a:schemeClr val="dk1"/>
                          </a:solidFill>
                          <a:effectLst/>
                          <a:latin typeface="+mn-lt"/>
                          <a:ea typeface="+mn-ea"/>
                          <a:cs typeface="+mn-cs"/>
                        </a:rPr>
                        <a:t>Width</a:t>
                      </a:r>
                      <a:r>
                        <a:rPr lang="en-US" sz="1800" b="0" i="0" kern="1200" dirty="0">
                          <a:solidFill>
                            <a:schemeClr val="dk1"/>
                          </a:solidFill>
                          <a:effectLst/>
                          <a:latin typeface="+mn-lt"/>
                          <a:ea typeface="+mn-ea"/>
                          <a:cs typeface="+mn-cs"/>
                        </a:rPr>
                        <a:t> of the button in letters (if displaying text) or pixels (if displaying an image).</a:t>
                      </a:r>
                    </a:p>
                    <a:p>
                      <a:endParaRPr lang="en-IN" dirty="0"/>
                    </a:p>
                  </a:txBody>
                  <a:tcPr/>
                </a:tc>
                <a:extLst>
                  <a:ext uri="{0D108BD9-81ED-4DB2-BD59-A6C34878D82A}">
                    <a16:rowId xmlns:a16="http://schemas.microsoft.com/office/drawing/2014/main" val="4164361154"/>
                  </a:ext>
                </a:extLst>
              </a:tr>
            </a:tbl>
          </a:graphicData>
        </a:graphic>
      </p:graphicFrame>
    </p:spTree>
    <p:extLst>
      <p:ext uri="{BB962C8B-B14F-4D97-AF65-F5344CB8AC3E}">
        <p14:creationId xmlns:p14="http://schemas.microsoft.com/office/powerpoint/2010/main" val="160886073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51818-83E6-4BB0-B34D-755FAB5F192C}"/>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D800BDAA-FBA1-4086-8599-990C37500E31}"/>
              </a:ext>
            </a:extLst>
          </p:cNvPr>
          <p:cNvPicPr>
            <a:picLocks noGrp="1" noChangeAspect="1"/>
          </p:cNvPicPr>
          <p:nvPr>
            <p:ph idx="1"/>
          </p:nvPr>
        </p:nvPicPr>
        <p:blipFill>
          <a:blip r:embed="rId2"/>
          <a:stretch>
            <a:fillRect/>
          </a:stretch>
        </p:blipFill>
        <p:spPr>
          <a:xfrm>
            <a:off x="609601" y="1524000"/>
            <a:ext cx="4800600" cy="4525963"/>
          </a:xfrm>
        </p:spPr>
      </p:pic>
      <p:pic>
        <p:nvPicPr>
          <p:cNvPr id="4" name="Content Placeholder 4">
            <a:extLst>
              <a:ext uri="{FF2B5EF4-FFF2-40B4-BE49-F238E27FC236}">
                <a16:creationId xmlns:a16="http://schemas.microsoft.com/office/drawing/2014/main" id="{6FCCC59C-006C-4B2A-BC96-D22B6C2AF73F}"/>
              </a:ext>
            </a:extLst>
          </p:cNvPr>
          <p:cNvPicPr>
            <a:picLocks noChangeAspect="1"/>
          </p:cNvPicPr>
          <p:nvPr/>
        </p:nvPicPr>
        <p:blipFill>
          <a:blip r:embed="rId3"/>
          <a:stretch>
            <a:fillRect/>
          </a:stretch>
        </p:blipFill>
        <p:spPr>
          <a:xfrm>
            <a:off x="5791200" y="3962400"/>
            <a:ext cx="2895600" cy="1914525"/>
          </a:xfrm>
          <a:prstGeom prst="rect">
            <a:avLst/>
          </a:prstGeom>
        </p:spPr>
      </p:pic>
    </p:spTree>
    <p:extLst>
      <p:ext uri="{BB962C8B-B14F-4D97-AF65-F5344CB8AC3E}">
        <p14:creationId xmlns:p14="http://schemas.microsoft.com/office/powerpoint/2010/main" val="576161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F70A21-908E-483B-BD1C-43AD1F77B7F6}"/>
              </a:ext>
            </a:extLst>
          </p:cNvPr>
          <p:cNvSpPr>
            <a:spLocks noGrp="1"/>
          </p:cNvSpPr>
          <p:nvPr>
            <p:ph type="title"/>
          </p:nvPr>
        </p:nvSpPr>
        <p:spPr>
          <a:xfrm>
            <a:off x="457200" y="274638"/>
            <a:ext cx="8229600" cy="563562"/>
          </a:xfrm>
        </p:spPr>
        <p:txBody>
          <a:bodyPr>
            <a:normAutofit fontScale="90000"/>
          </a:bodyPr>
          <a:lstStyle/>
          <a:p>
            <a:r>
              <a:rPr lang="en-IN" dirty="0">
                <a:solidFill>
                  <a:srgbClr val="0070C0"/>
                </a:solidFill>
              </a:rPr>
              <a:t>GUI - </a:t>
            </a:r>
            <a:r>
              <a:rPr lang="en-IN" dirty="0" err="1">
                <a:solidFill>
                  <a:srgbClr val="0070C0"/>
                </a:solidFill>
              </a:rPr>
              <a:t>Tkinter</a:t>
            </a:r>
            <a:r>
              <a:rPr lang="en-IN" dirty="0">
                <a:solidFill>
                  <a:srgbClr val="0070C0"/>
                </a:solidFill>
              </a:rPr>
              <a:t> Library</a:t>
            </a:r>
          </a:p>
        </p:txBody>
      </p:sp>
      <p:sp>
        <p:nvSpPr>
          <p:cNvPr id="3" name="Content Placeholder 2">
            <a:extLst>
              <a:ext uri="{FF2B5EF4-FFF2-40B4-BE49-F238E27FC236}">
                <a16:creationId xmlns:a16="http://schemas.microsoft.com/office/drawing/2014/main" id="{9B318CAB-7689-4CF3-AA9E-4FABF0707985}"/>
              </a:ext>
            </a:extLst>
          </p:cNvPr>
          <p:cNvSpPr>
            <a:spLocks noGrp="1"/>
          </p:cNvSpPr>
          <p:nvPr>
            <p:ph idx="1"/>
          </p:nvPr>
        </p:nvSpPr>
        <p:spPr>
          <a:xfrm>
            <a:off x="228600" y="914400"/>
            <a:ext cx="8382000" cy="5668962"/>
          </a:xfrm>
          <a:ln>
            <a:solidFill>
              <a:srgbClr val="00B050"/>
            </a:solidFill>
          </a:ln>
        </p:spPr>
        <p:txBody>
          <a:bodyPr>
            <a:normAutofit fontScale="92500" lnSpcReduction="20000"/>
          </a:bodyPr>
          <a:lstStyle/>
          <a:p>
            <a:r>
              <a:rPr lang="en-US" dirty="0" err="1"/>
              <a:t>Tkinter</a:t>
            </a:r>
            <a:r>
              <a:rPr lang="en-US" dirty="0"/>
              <a:t> is the standard GUI library for Python.</a:t>
            </a:r>
          </a:p>
          <a:p>
            <a:r>
              <a:rPr lang="en-US" dirty="0"/>
              <a:t> Python when combined with </a:t>
            </a:r>
            <a:r>
              <a:rPr lang="en-US" dirty="0" err="1"/>
              <a:t>Tkinter</a:t>
            </a:r>
            <a:r>
              <a:rPr lang="en-US" dirty="0"/>
              <a:t> provides a fast and easy way to create GUI applications. </a:t>
            </a:r>
          </a:p>
          <a:p>
            <a:r>
              <a:rPr lang="en-US" dirty="0" err="1"/>
              <a:t>Tkinter</a:t>
            </a:r>
            <a:r>
              <a:rPr lang="en-US" dirty="0"/>
              <a:t> provides a powerful object-oriented interface to the Tk GUI toolkit.</a:t>
            </a:r>
          </a:p>
          <a:p>
            <a:r>
              <a:rPr lang="en-US" dirty="0"/>
              <a:t>Creating a GUI application using </a:t>
            </a:r>
            <a:r>
              <a:rPr lang="en-US" dirty="0" err="1"/>
              <a:t>Tkinter</a:t>
            </a:r>
            <a:r>
              <a:rPr lang="en-US" dirty="0"/>
              <a:t> is an easy task. All you need to do is perform the following steps −</a:t>
            </a:r>
          </a:p>
          <a:p>
            <a:pPr lvl="1"/>
            <a:r>
              <a:rPr lang="en-US" dirty="0"/>
              <a:t>Import the </a:t>
            </a:r>
            <a:r>
              <a:rPr lang="en-US" i="1" dirty="0" err="1"/>
              <a:t>Tkinter</a:t>
            </a:r>
            <a:r>
              <a:rPr lang="en-US" dirty="0"/>
              <a:t> module.</a:t>
            </a:r>
          </a:p>
          <a:p>
            <a:pPr lvl="1"/>
            <a:r>
              <a:rPr lang="en-US" dirty="0"/>
              <a:t>Create the GUI application main window.</a:t>
            </a:r>
          </a:p>
          <a:p>
            <a:pPr lvl="1"/>
            <a:r>
              <a:rPr lang="en-US" dirty="0"/>
              <a:t>Add one or more of the widgets to the GUI application.</a:t>
            </a:r>
          </a:p>
          <a:p>
            <a:pPr lvl="1"/>
            <a:r>
              <a:rPr lang="en-US" dirty="0"/>
              <a:t>Enter the main event loop to take action against each event triggered by the user.</a:t>
            </a:r>
          </a:p>
          <a:p>
            <a:pPr marL="457200" lvl="1" indent="0" algn="just">
              <a:buNone/>
            </a:pPr>
            <a:endParaRPr lang="en-IN" dirty="0"/>
          </a:p>
        </p:txBody>
      </p:sp>
    </p:spTree>
    <p:extLst>
      <p:ext uri="{BB962C8B-B14F-4D97-AF65-F5344CB8AC3E}">
        <p14:creationId xmlns:p14="http://schemas.microsoft.com/office/powerpoint/2010/main" val="147578981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1511E6-54E8-4324-95A4-255BCAF29BD2}"/>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145E5661-64CB-42CD-8991-249B7BDBAA76}"/>
              </a:ext>
            </a:extLst>
          </p:cNvPr>
          <p:cNvPicPr>
            <a:picLocks noGrp="1" noChangeAspect="1"/>
          </p:cNvPicPr>
          <p:nvPr>
            <p:ph idx="1"/>
          </p:nvPr>
        </p:nvPicPr>
        <p:blipFill rotWithShape="1">
          <a:blip r:embed="rId2"/>
          <a:srcRect l="36" t="1031" b="36"/>
          <a:stretch/>
        </p:blipFill>
        <p:spPr>
          <a:xfrm>
            <a:off x="457200" y="1752600"/>
            <a:ext cx="8229600" cy="4265632"/>
          </a:xfrm>
        </p:spPr>
      </p:pic>
      <p:pic>
        <p:nvPicPr>
          <p:cNvPr id="4" name="Picture 3">
            <a:extLst>
              <a:ext uri="{FF2B5EF4-FFF2-40B4-BE49-F238E27FC236}">
                <a16:creationId xmlns:a16="http://schemas.microsoft.com/office/drawing/2014/main" id="{AA6454CE-F6BC-4397-94DF-199EAFC7E332}"/>
              </a:ext>
            </a:extLst>
          </p:cNvPr>
          <p:cNvPicPr>
            <a:picLocks noChangeAspect="1"/>
          </p:cNvPicPr>
          <p:nvPr/>
        </p:nvPicPr>
        <p:blipFill>
          <a:blip r:embed="rId3"/>
          <a:stretch>
            <a:fillRect/>
          </a:stretch>
        </p:blipFill>
        <p:spPr>
          <a:xfrm>
            <a:off x="5029200" y="4682172"/>
            <a:ext cx="2895600" cy="1885950"/>
          </a:xfrm>
          <a:prstGeom prst="rect">
            <a:avLst/>
          </a:prstGeom>
        </p:spPr>
      </p:pic>
    </p:spTree>
    <p:extLst>
      <p:ext uri="{BB962C8B-B14F-4D97-AF65-F5344CB8AC3E}">
        <p14:creationId xmlns:p14="http://schemas.microsoft.com/office/powerpoint/2010/main" val="219786952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4AC56-B4CB-4E7A-A1A1-D3C682537B88}"/>
              </a:ext>
            </a:extLst>
          </p:cNvPr>
          <p:cNvSpPr>
            <a:spLocks noGrp="1"/>
          </p:cNvSpPr>
          <p:nvPr>
            <p:ph type="title"/>
          </p:nvPr>
        </p:nvSpPr>
        <p:spPr>
          <a:xfrm>
            <a:off x="457200" y="187553"/>
            <a:ext cx="8229600" cy="457199"/>
          </a:xfrm>
        </p:spPr>
        <p:txBody>
          <a:bodyPr>
            <a:normAutofit fontScale="90000"/>
          </a:bodyPr>
          <a:lstStyle/>
          <a:p>
            <a:r>
              <a:rPr lang="en-IN" dirty="0">
                <a:solidFill>
                  <a:srgbClr val="0070C0"/>
                </a:solidFill>
              </a:rPr>
              <a:t>Example </a:t>
            </a:r>
          </a:p>
        </p:txBody>
      </p:sp>
      <p:pic>
        <p:nvPicPr>
          <p:cNvPr id="4" name="Content Placeholder 3">
            <a:extLst>
              <a:ext uri="{FF2B5EF4-FFF2-40B4-BE49-F238E27FC236}">
                <a16:creationId xmlns:a16="http://schemas.microsoft.com/office/drawing/2014/main" id="{528FC981-77C9-478F-A6A3-4BE47692AA62}"/>
              </a:ext>
            </a:extLst>
          </p:cNvPr>
          <p:cNvPicPr>
            <a:picLocks noGrp="1" noChangeAspect="1"/>
          </p:cNvPicPr>
          <p:nvPr>
            <p:ph idx="1"/>
          </p:nvPr>
        </p:nvPicPr>
        <p:blipFill>
          <a:blip r:embed="rId2"/>
          <a:stretch>
            <a:fillRect/>
          </a:stretch>
        </p:blipFill>
        <p:spPr>
          <a:xfrm>
            <a:off x="486275" y="838200"/>
            <a:ext cx="8171450" cy="5867400"/>
          </a:xfrm>
          <a:prstGeom prst="rect">
            <a:avLst/>
          </a:prstGeom>
          <a:ln>
            <a:solidFill>
              <a:srgbClr val="00B050"/>
            </a:solidFill>
          </a:ln>
        </p:spPr>
      </p:pic>
    </p:spTree>
    <p:extLst>
      <p:ext uri="{BB962C8B-B14F-4D97-AF65-F5344CB8AC3E}">
        <p14:creationId xmlns:p14="http://schemas.microsoft.com/office/powerpoint/2010/main" val="40189395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603C5D-0E75-4656-A4DE-B54DFFCA04ED}"/>
              </a:ext>
            </a:extLst>
          </p:cNvPr>
          <p:cNvSpPr>
            <a:spLocks noGrp="1"/>
          </p:cNvSpPr>
          <p:nvPr>
            <p:ph type="title"/>
          </p:nvPr>
        </p:nvSpPr>
        <p:spPr>
          <a:xfrm>
            <a:off x="457200" y="274638"/>
            <a:ext cx="8229600" cy="639762"/>
          </a:xfrm>
        </p:spPr>
        <p:txBody>
          <a:bodyPr>
            <a:normAutofit fontScale="90000"/>
          </a:bodyPr>
          <a:lstStyle/>
          <a:p>
            <a:r>
              <a:rPr lang="en-IN" dirty="0">
                <a:solidFill>
                  <a:srgbClr val="0070C0"/>
                </a:solidFill>
              </a:rPr>
              <a:t>Message</a:t>
            </a:r>
          </a:p>
        </p:txBody>
      </p:sp>
      <p:sp>
        <p:nvSpPr>
          <p:cNvPr id="3" name="Content Placeholder 2">
            <a:extLst>
              <a:ext uri="{FF2B5EF4-FFF2-40B4-BE49-F238E27FC236}">
                <a16:creationId xmlns:a16="http://schemas.microsoft.com/office/drawing/2014/main" id="{4EA5838D-64C2-49C1-A100-CBEF44FE10E7}"/>
              </a:ext>
            </a:extLst>
          </p:cNvPr>
          <p:cNvSpPr>
            <a:spLocks noGrp="1"/>
          </p:cNvSpPr>
          <p:nvPr>
            <p:ph idx="1"/>
          </p:nvPr>
        </p:nvSpPr>
        <p:spPr>
          <a:xfrm>
            <a:off x="457200" y="1066800"/>
            <a:ext cx="8229600" cy="5059363"/>
          </a:xfrm>
          <a:ln>
            <a:solidFill>
              <a:srgbClr val="00B050"/>
            </a:solidFill>
          </a:ln>
        </p:spPr>
        <p:txBody>
          <a:bodyPr>
            <a:normAutofit/>
          </a:bodyPr>
          <a:lstStyle/>
          <a:p>
            <a:r>
              <a:rPr lang="en-US" sz="2800" dirty="0">
                <a:effectLst/>
                <a:ea typeface="Calibri" panose="020F0502020204030204" pitchFamily="34" charset="0"/>
                <a:cs typeface="Times New Roman" panose="02020603050405020304" pitchFamily="18" charset="0"/>
              </a:rPr>
              <a:t>It is similar to label. Used to display multiple lines of text where as a label is used to display a single line of text. </a:t>
            </a:r>
            <a:endParaRPr lang="en-IN" sz="2800" dirty="0">
              <a:effectLst/>
              <a:ea typeface="Calibri" panose="020F0502020204030204" pitchFamily="34" charset="0"/>
              <a:cs typeface="Times New Roman" panose="02020603050405020304" pitchFamily="18" charset="0"/>
            </a:endParaRPr>
          </a:p>
          <a:p>
            <a:r>
              <a:rPr lang="en-IN" sz="2800" dirty="0"/>
              <a:t>Syntax:</a:t>
            </a:r>
          </a:p>
          <a:p>
            <a:pPr marL="0" indent="0">
              <a:buNone/>
            </a:pPr>
            <a:r>
              <a:rPr lang="en-IN" sz="2800" dirty="0"/>
              <a:t>	m=Message(</a:t>
            </a:r>
            <a:r>
              <a:rPr lang="en-IN" sz="2800" dirty="0" err="1"/>
              <a:t>Root,option</a:t>
            </a:r>
            <a:r>
              <a:rPr lang="en-IN" sz="2800" dirty="0"/>
              <a:t>….)</a:t>
            </a:r>
          </a:p>
        </p:txBody>
      </p:sp>
    </p:spTree>
    <p:extLst>
      <p:ext uri="{BB962C8B-B14F-4D97-AF65-F5344CB8AC3E}">
        <p14:creationId xmlns:p14="http://schemas.microsoft.com/office/powerpoint/2010/main" val="307117422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5133AE-9A81-4B82-BF68-4A1794D2C054}"/>
              </a:ext>
            </a:extLst>
          </p:cNvPr>
          <p:cNvSpPr>
            <a:spLocks noGrp="1"/>
          </p:cNvSpPr>
          <p:nvPr>
            <p:ph type="title"/>
          </p:nvPr>
        </p:nvSpPr>
        <p:spPr/>
        <p:txBody>
          <a:bodyPr/>
          <a:lstStyle/>
          <a:p>
            <a:r>
              <a:rPr lang="en-IN" dirty="0"/>
              <a:t>Message example</a:t>
            </a:r>
          </a:p>
        </p:txBody>
      </p:sp>
      <p:pic>
        <p:nvPicPr>
          <p:cNvPr id="5" name="Content Placeholder 4">
            <a:extLst>
              <a:ext uri="{FF2B5EF4-FFF2-40B4-BE49-F238E27FC236}">
                <a16:creationId xmlns:a16="http://schemas.microsoft.com/office/drawing/2014/main" id="{C2DEA5B3-F74B-4DEB-A09E-23550F0EA54D}"/>
              </a:ext>
            </a:extLst>
          </p:cNvPr>
          <p:cNvPicPr>
            <a:picLocks noGrp="1" noChangeAspect="1"/>
          </p:cNvPicPr>
          <p:nvPr>
            <p:ph idx="1"/>
          </p:nvPr>
        </p:nvPicPr>
        <p:blipFill>
          <a:blip r:embed="rId2"/>
          <a:stretch>
            <a:fillRect/>
          </a:stretch>
        </p:blipFill>
        <p:spPr>
          <a:xfrm>
            <a:off x="4953000" y="4367847"/>
            <a:ext cx="4029075" cy="2200275"/>
          </a:xfrm>
        </p:spPr>
      </p:pic>
      <p:pic>
        <p:nvPicPr>
          <p:cNvPr id="7" name="Picture 6">
            <a:extLst>
              <a:ext uri="{FF2B5EF4-FFF2-40B4-BE49-F238E27FC236}">
                <a16:creationId xmlns:a16="http://schemas.microsoft.com/office/drawing/2014/main" id="{3D6AE858-8E70-444A-8BEF-9ED9B16C7651}"/>
              </a:ext>
            </a:extLst>
          </p:cNvPr>
          <p:cNvPicPr>
            <a:picLocks noChangeAspect="1"/>
          </p:cNvPicPr>
          <p:nvPr/>
        </p:nvPicPr>
        <p:blipFill>
          <a:blip r:embed="rId3"/>
          <a:stretch>
            <a:fillRect/>
          </a:stretch>
        </p:blipFill>
        <p:spPr>
          <a:xfrm>
            <a:off x="685800" y="1473517"/>
            <a:ext cx="7496175" cy="2838450"/>
          </a:xfrm>
          <a:prstGeom prst="rect">
            <a:avLst/>
          </a:prstGeom>
        </p:spPr>
      </p:pic>
    </p:spTree>
    <p:extLst>
      <p:ext uri="{BB962C8B-B14F-4D97-AF65-F5344CB8AC3E}">
        <p14:creationId xmlns:p14="http://schemas.microsoft.com/office/powerpoint/2010/main" val="175930119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251A02-5F30-4CA8-8CCD-34E94A66220D}"/>
              </a:ext>
            </a:extLst>
          </p:cNvPr>
          <p:cNvSpPr>
            <a:spLocks noGrp="1"/>
          </p:cNvSpPr>
          <p:nvPr>
            <p:ph type="title"/>
          </p:nvPr>
        </p:nvSpPr>
        <p:spPr/>
        <p:txBody>
          <a:bodyPr/>
          <a:lstStyle/>
          <a:p>
            <a:r>
              <a:rPr lang="en-IN" dirty="0"/>
              <a:t>Message Example</a:t>
            </a:r>
          </a:p>
        </p:txBody>
      </p:sp>
      <p:pic>
        <p:nvPicPr>
          <p:cNvPr id="5" name="Content Placeholder 4">
            <a:extLst>
              <a:ext uri="{FF2B5EF4-FFF2-40B4-BE49-F238E27FC236}">
                <a16:creationId xmlns:a16="http://schemas.microsoft.com/office/drawing/2014/main" id="{BC8447FF-DE04-49A1-8467-F88EE014CC81}"/>
              </a:ext>
            </a:extLst>
          </p:cNvPr>
          <p:cNvPicPr>
            <a:picLocks noGrp="1" noChangeAspect="1"/>
          </p:cNvPicPr>
          <p:nvPr>
            <p:ph idx="1"/>
          </p:nvPr>
        </p:nvPicPr>
        <p:blipFill>
          <a:blip r:embed="rId2"/>
          <a:stretch>
            <a:fillRect/>
          </a:stretch>
        </p:blipFill>
        <p:spPr>
          <a:xfrm>
            <a:off x="4724400" y="4343400"/>
            <a:ext cx="4076700" cy="2143125"/>
          </a:xfrm>
        </p:spPr>
      </p:pic>
      <p:pic>
        <p:nvPicPr>
          <p:cNvPr id="7" name="Picture 6">
            <a:extLst>
              <a:ext uri="{FF2B5EF4-FFF2-40B4-BE49-F238E27FC236}">
                <a16:creationId xmlns:a16="http://schemas.microsoft.com/office/drawing/2014/main" id="{39C7D601-0CFC-4E1B-B1CF-3A3696A5BC63}"/>
              </a:ext>
            </a:extLst>
          </p:cNvPr>
          <p:cNvPicPr>
            <a:picLocks noChangeAspect="1"/>
          </p:cNvPicPr>
          <p:nvPr/>
        </p:nvPicPr>
        <p:blipFill rotWithShape="1">
          <a:blip r:embed="rId3"/>
          <a:srcRect l="1363" b="442"/>
          <a:stretch/>
        </p:blipFill>
        <p:spPr>
          <a:xfrm>
            <a:off x="1143000" y="1809274"/>
            <a:ext cx="7086600" cy="2534126"/>
          </a:xfrm>
          <a:prstGeom prst="rect">
            <a:avLst/>
          </a:prstGeom>
        </p:spPr>
      </p:pic>
    </p:spTree>
    <p:extLst>
      <p:ext uri="{BB962C8B-B14F-4D97-AF65-F5344CB8AC3E}">
        <p14:creationId xmlns:p14="http://schemas.microsoft.com/office/powerpoint/2010/main" val="347391942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68375F-2434-4CFF-98B4-53E2D29677EA}"/>
              </a:ext>
            </a:extLst>
          </p:cNvPr>
          <p:cNvSpPr>
            <a:spLocks noGrp="1"/>
          </p:cNvSpPr>
          <p:nvPr>
            <p:ph type="title"/>
          </p:nvPr>
        </p:nvSpPr>
        <p:spPr/>
        <p:txBody>
          <a:bodyPr/>
          <a:lstStyle/>
          <a:p>
            <a:r>
              <a:rPr lang="en-IN" dirty="0">
                <a:solidFill>
                  <a:srgbClr val="0070C0"/>
                </a:solidFill>
              </a:rPr>
              <a:t>Example</a:t>
            </a:r>
          </a:p>
        </p:txBody>
      </p:sp>
      <p:pic>
        <p:nvPicPr>
          <p:cNvPr id="4" name="Content Placeholder 3">
            <a:extLst>
              <a:ext uri="{FF2B5EF4-FFF2-40B4-BE49-F238E27FC236}">
                <a16:creationId xmlns:a16="http://schemas.microsoft.com/office/drawing/2014/main" id="{37AC9782-9B26-4A11-839C-62FC98931DB1}"/>
              </a:ext>
            </a:extLst>
          </p:cNvPr>
          <p:cNvPicPr>
            <a:picLocks noGrp="1" noChangeAspect="1"/>
          </p:cNvPicPr>
          <p:nvPr>
            <p:ph idx="1"/>
          </p:nvPr>
        </p:nvPicPr>
        <p:blipFill>
          <a:blip r:embed="rId2"/>
          <a:stretch>
            <a:fillRect/>
          </a:stretch>
        </p:blipFill>
        <p:spPr>
          <a:xfrm>
            <a:off x="1143000" y="1600200"/>
            <a:ext cx="7010399" cy="5061814"/>
          </a:xfrm>
          <a:prstGeom prst="rect">
            <a:avLst/>
          </a:prstGeom>
          <a:ln>
            <a:solidFill>
              <a:srgbClr val="00B050"/>
            </a:solidFill>
          </a:ln>
        </p:spPr>
      </p:pic>
      <p:pic>
        <p:nvPicPr>
          <p:cNvPr id="5" name="Content Placeholder 3">
            <a:extLst>
              <a:ext uri="{FF2B5EF4-FFF2-40B4-BE49-F238E27FC236}">
                <a16:creationId xmlns:a16="http://schemas.microsoft.com/office/drawing/2014/main" id="{A41DFAF3-75F0-48B9-9459-519B7793494F}"/>
              </a:ext>
            </a:extLst>
          </p:cNvPr>
          <p:cNvPicPr>
            <a:picLocks noChangeAspect="1"/>
          </p:cNvPicPr>
          <p:nvPr/>
        </p:nvPicPr>
        <p:blipFill>
          <a:blip r:embed="rId2"/>
          <a:stretch>
            <a:fillRect/>
          </a:stretch>
        </p:blipFill>
        <p:spPr>
          <a:xfrm>
            <a:off x="1143000" y="1687285"/>
            <a:ext cx="7010399" cy="5061814"/>
          </a:xfrm>
          <a:prstGeom prst="rect">
            <a:avLst/>
          </a:prstGeom>
          <a:ln>
            <a:solidFill>
              <a:srgbClr val="00B050"/>
            </a:solidFill>
          </a:ln>
        </p:spPr>
      </p:pic>
    </p:spTree>
    <p:extLst>
      <p:ext uri="{BB962C8B-B14F-4D97-AF65-F5344CB8AC3E}">
        <p14:creationId xmlns:p14="http://schemas.microsoft.com/office/powerpoint/2010/main" val="69259026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E3692F-6F81-4EA6-B49D-5724C435FAC3}"/>
              </a:ext>
            </a:extLst>
          </p:cNvPr>
          <p:cNvSpPr>
            <a:spLocks noGrp="1"/>
          </p:cNvSpPr>
          <p:nvPr>
            <p:ph type="title"/>
          </p:nvPr>
        </p:nvSpPr>
        <p:spPr>
          <a:xfrm>
            <a:off x="457200" y="274638"/>
            <a:ext cx="8229600" cy="457199"/>
          </a:xfrm>
        </p:spPr>
        <p:txBody>
          <a:bodyPr>
            <a:normAutofit fontScale="90000"/>
          </a:bodyPr>
          <a:lstStyle/>
          <a:p>
            <a:r>
              <a:rPr lang="en-IN" dirty="0">
                <a:solidFill>
                  <a:srgbClr val="0070C0"/>
                </a:solidFill>
              </a:rPr>
              <a:t>Text Widget</a:t>
            </a:r>
          </a:p>
        </p:txBody>
      </p:sp>
      <p:sp>
        <p:nvSpPr>
          <p:cNvPr id="3" name="Content Placeholder 2">
            <a:extLst>
              <a:ext uri="{FF2B5EF4-FFF2-40B4-BE49-F238E27FC236}">
                <a16:creationId xmlns:a16="http://schemas.microsoft.com/office/drawing/2014/main" id="{28D8C167-3337-48E9-9EF3-3A51A1773F0D}"/>
              </a:ext>
            </a:extLst>
          </p:cNvPr>
          <p:cNvSpPr>
            <a:spLocks noGrp="1"/>
          </p:cNvSpPr>
          <p:nvPr>
            <p:ph idx="1"/>
          </p:nvPr>
        </p:nvSpPr>
        <p:spPr>
          <a:xfrm>
            <a:off x="228600" y="1219200"/>
            <a:ext cx="8458200" cy="5410200"/>
          </a:xfrm>
          <a:ln>
            <a:solidFill>
              <a:srgbClr val="00B050"/>
            </a:solidFill>
          </a:ln>
        </p:spPr>
        <p:txBody>
          <a:bodyPr/>
          <a:lstStyle/>
          <a:p>
            <a:r>
              <a:rPr lang="en-IN" dirty="0"/>
              <a:t>It has several options and can display multiple lines of text in different </a:t>
            </a:r>
            <a:r>
              <a:rPr lang="en-IN" dirty="0" err="1"/>
              <a:t>colors</a:t>
            </a:r>
            <a:r>
              <a:rPr lang="en-IN" dirty="0"/>
              <a:t> and fonts.</a:t>
            </a:r>
          </a:p>
          <a:p>
            <a:r>
              <a:rPr lang="en-IN" dirty="0"/>
              <a:t>It is possible to insert text, modify text or delete it.</a:t>
            </a:r>
          </a:p>
          <a:p>
            <a:r>
              <a:rPr lang="en-IN" dirty="0"/>
              <a:t>Display Images on in the Text widget.</a:t>
            </a:r>
          </a:p>
          <a:p>
            <a:r>
              <a:rPr lang="en-IN" dirty="0"/>
              <a:t>Syntax:</a:t>
            </a:r>
          </a:p>
          <a:p>
            <a:pPr lvl="1"/>
            <a:r>
              <a:rPr lang="en-IN" dirty="0"/>
              <a:t>T=Text( root, options…..)</a:t>
            </a:r>
          </a:p>
          <a:p>
            <a:pPr marL="0" lvl="1" indent="0">
              <a:buNone/>
              <a:tabLst>
                <a:tab pos="87313" algn="l"/>
              </a:tabLst>
            </a:pPr>
            <a:r>
              <a:rPr lang="en-IN" dirty="0"/>
              <a:t>Methods: insert(), </a:t>
            </a:r>
            <a:r>
              <a:rPr lang="en-IN" dirty="0" err="1"/>
              <a:t>create_image</a:t>
            </a:r>
            <a:r>
              <a:rPr lang="en-IN" dirty="0"/>
              <a:t>(), </a:t>
            </a:r>
            <a:r>
              <a:rPr lang="en-IN" dirty="0" err="1"/>
              <a:t>tag_add</a:t>
            </a:r>
            <a:r>
              <a:rPr lang="en-IN" dirty="0"/>
              <a:t>(), configure()</a:t>
            </a:r>
          </a:p>
        </p:txBody>
      </p:sp>
    </p:spTree>
    <p:extLst>
      <p:ext uri="{BB962C8B-B14F-4D97-AF65-F5344CB8AC3E}">
        <p14:creationId xmlns:p14="http://schemas.microsoft.com/office/powerpoint/2010/main" val="173259584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945384-B29B-43BE-98E4-FCD009230819}"/>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3AF4E014-2029-4077-86BB-47F0DD07F1AD}"/>
              </a:ext>
            </a:extLst>
          </p:cNvPr>
          <p:cNvSpPr>
            <a:spLocks noGrp="1"/>
          </p:cNvSpPr>
          <p:nvPr>
            <p:ph idx="1"/>
          </p:nvPr>
        </p:nvSpPr>
        <p:spPr/>
        <p:txBody>
          <a:bodyPr>
            <a:normAutofit fontScale="92500" lnSpcReduction="10000"/>
          </a:bodyPr>
          <a:lstStyle/>
          <a:p>
            <a:pPr algn="just"/>
            <a:r>
              <a:rPr lang="en-US" b="0" i="0" dirty="0">
                <a:solidFill>
                  <a:srgbClr val="000000"/>
                </a:solidFill>
                <a:effectLst/>
              </a:rPr>
              <a:t>Text widgets provide advanced capabilities that allow you to edit a multiline text and format the way it has to be displayed, such as changing its color and font.</a:t>
            </a:r>
          </a:p>
          <a:p>
            <a:pPr algn="just"/>
            <a:r>
              <a:rPr lang="en-US" b="0" i="0" dirty="0">
                <a:solidFill>
                  <a:srgbClr val="000000"/>
                </a:solidFill>
                <a:effectLst/>
              </a:rPr>
              <a:t>You can also use elegant structures like tabs and marks to locate specific sections of the text, and apply changes to those areas. Moreover, you can embed windows and images in the text because this widget was designed to handle both plain and formatted text.</a:t>
            </a:r>
          </a:p>
          <a:p>
            <a:endParaRPr lang="en-IN" dirty="0"/>
          </a:p>
        </p:txBody>
      </p:sp>
    </p:spTree>
    <p:extLst>
      <p:ext uri="{BB962C8B-B14F-4D97-AF65-F5344CB8AC3E}">
        <p14:creationId xmlns:p14="http://schemas.microsoft.com/office/powerpoint/2010/main" val="166737241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2B9B0741-8BAF-42BA-9DCA-59D321B2D0E9}"/>
              </a:ext>
            </a:extLst>
          </p:cNvPr>
          <p:cNvGraphicFramePr>
            <a:graphicFrameLocks noGrp="1"/>
          </p:cNvGraphicFramePr>
          <p:nvPr>
            <p:ph idx="1"/>
            <p:extLst>
              <p:ext uri="{D42A27DB-BD31-4B8C-83A1-F6EECF244321}">
                <p14:modId xmlns:p14="http://schemas.microsoft.com/office/powerpoint/2010/main" val="161842884"/>
              </p:ext>
            </p:extLst>
          </p:nvPr>
        </p:nvGraphicFramePr>
        <p:xfrm>
          <a:off x="87654" y="152400"/>
          <a:ext cx="9023689" cy="6191238"/>
        </p:xfrm>
        <a:graphic>
          <a:graphicData uri="http://schemas.openxmlformats.org/drawingml/2006/table">
            <a:tbl>
              <a:tblPr firstRow="1" bandRow="1">
                <a:tableStyleId>{5C22544A-7EE6-4342-B048-85BDC9FD1C3A}</a:tableStyleId>
              </a:tblPr>
              <a:tblGrid>
                <a:gridCol w="671689">
                  <a:extLst>
                    <a:ext uri="{9D8B030D-6E8A-4147-A177-3AD203B41FA5}">
                      <a16:colId xmlns:a16="http://schemas.microsoft.com/office/drawing/2014/main" val="2448533487"/>
                    </a:ext>
                  </a:extLst>
                </a:gridCol>
                <a:gridCol w="8352000">
                  <a:extLst>
                    <a:ext uri="{9D8B030D-6E8A-4147-A177-3AD203B41FA5}">
                      <a16:colId xmlns:a16="http://schemas.microsoft.com/office/drawing/2014/main" val="2178495200"/>
                    </a:ext>
                  </a:extLst>
                </a:gridCol>
              </a:tblGrid>
              <a:tr h="525171">
                <a:tc>
                  <a:txBody>
                    <a:bodyPr/>
                    <a:lstStyle/>
                    <a:p>
                      <a:pPr algn="ctr" fontAlgn="t"/>
                      <a:r>
                        <a:rPr lang="en-IN" dirty="0" err="1">
                          <a:effectLst/>
                        </a:rPr>
                        <a:t>S.No</a:t>
                      </a:r>
                      <a:r>
                        <a:rPr lang="en-IN" dirty="0">
                          <a:effectLst/>
                        </a:rPr>
                        <a:t>.</a:t>
                      </a:r>
                    </a:p>
                  </a:txBody>
                  <a:tcPr marL="50800" marR="50800" marT="50800" marB="50800"/>
                </a:tc>
                <a:tc>
                  <a:txBody>
                    <a:bodyPr/>
                    <a:lstStyle/>
                    <a:p>
                      <a:pPr algn="ctr" fontAlgn="t"/>
                      <a:r>
                        <a:rPr lang="en-IN" dirty="0">
                          <a:effectLst/>
                        </a:rPr>
                        <a:t>Option &amp; Description</a:t>
                      </a:r>
                    </a:p>
                  </a:txBody>
                  <a:tcPr marL="50800" marR="50800" marT="50800" marB="50800"/>
                </a:tc>
                <a:extLst>
                  <a:ext uri="{0D108BD9-81ED-4DB2-BD59-A6C34878D82A}">
                    <a16:rowId xmlns:a16="http://schemas.microsoft.com/office/drawing/2014/main" val="753045680"/>
                  </a:ext>
                </a:extLst>
              </a:tr>
              <a:tr h="515097">
                <a:tc>
                  <a:txBody>
                    <a:bodyPr/>
                    <a:lstStyle/>
                    <a:p>
                      <a:pPr fontAlgn="t"/>
                      <a:r>
                        <a:rPr lang="en-IN" dirty="0">
                          <a:effectLst/>
                        </a:rPr>
                        <a:t>1</a:t>
                      </a:r>
                    </a:p>
                  </a:txBody>
                  <a:tcPr marL="50800" marR="50800" marT="50800" marB="50800"/>
                </a:tc>
                <a:tc>
                  <a:txBody>
                    <a:bodyPr/>
                    <a:lstStyle/>
                    <a:p>
                      <a:pPr algn="just" fontAlgn="t"/>
                      <a:r>
                        <a:rPr lang="en-US" b="1" dirty="0" err="1">
                          <a:solidFill>
                            <a:srgbClr val="000000"/>
                          </a:solidFill>
                          <a:effectLst/>
                        </a:rPr>
                        <a:t>Activebackground:</a:t>
                      </a:r>
                      <a:r>
                        <a:rPr lang="en-US" dirty="0" err="1">
                          <a:solidFill>
                            <a:srgbClr val="000000"/>
                          </a:solidFill>
                          <a:effectLst/>
                        </a:rPr>
                        <a:t>Background</a:t>
                      </a:r>
                      <a:r>
                        <a:rPr lang="en-US" dirty="0">
                          <a:solidFill>
                            <a:srgbClr val="000000"/>
                          </a:solidFill>
                          <a:effectLst/>
                        </a:rPr>
                        <a:t> color when the button is under the cursor.</a:t>
                      </a:r>
                    </a:p>
                  </a:txBody>
                  <a:tcPr marL="50800" marR="50800" marT="50800" marB="50800"/>
                </a:tc>
                <a:extLst>
                  <a:ext uri="{0D108BD9-81ED-4DB2-BD59-A6C34878D82A}">
                    <a16:rowId xmlns:a16="http://schemas.microsoft.com/office/drawing/2014/main" val="1868892940"/>
                  </a:ext>
                </a:extLst>
              </a:tr>
              <a:tr h="515097">
                <a:tc>
                  <a:txBody>
                    <a:bodyPr/>
                    <a:lstStyle/>
                    <a:p>
                      <a:pPr fontAlgn="t"/>
                      <a:r>
                        <a:rPr lang="en-IN">
                          <a:effectLst/>
                        </a:rPr>
                        <a:t>2</a:t>
                      </a:r>
                    </a:p>
                  </a:txBody>
                  <a:tcPr marL="50800" marR="50800" marT="50800" marB="50800"/>
                </a:tc>
                <a:tc>
                  <a:txBody>
                    <a:bodyPr/>
                    <a:lstStyle/>
                    <a:p>
                      <a:pPr algn="just" fontAlgn="t"/>
                      <a:r>
                        <a:rPr lang="en-US" b="1" dirty="0" err="1">
                          <a:solidFill>
                            <a:srgbClr val="000000"/>
                          </a:solidFill>
                          <a:effectLst/>
                        </a:rPr>
                        <a:t>Activeforeground:</a:t>
                      </a:r>
                      <a:r>
                        <a:rPr lang="en-US" dirty="0" err="1">
                          <a:solidFill>
                            <a:srgbClr val="000000"/>
                          </a:solidFill>
                          <a:effectLst/>
                        </a:rPr>
                        <a:t>Foreground</a:t>
                      </a:r>
                      <a:r>
                        <a:rPr lang="en-US" dirty="0">
                          <a:solidFill>
                            <a:srgbClr val="000000"/>
                          </a:solidFill>
                          <a:effectLst/>
                        </a:rPr>
                        <a:t> color when the button is under the cursor.</a:t>
                      </a:r>
                    </a:p>
                  </a:txBody>
                  <a:tcPr marL="50800" marR="50800" marT="50800" marB="50800"/>
                </a:tc>
                <a:extLst>
                  <a:ext uri="{0D108BD9-81ED-4DB2-BD59-A6C34878D82A}">
                    <a16:rowId xmlns:a16="http://schemas.microsoft.com/office/drawing/2014/main" val="4244268524"/>
                  </a:ext>
                </a:extLst>
              </a:tr>
              <a:tr h="515097">
                <a:tc>
                  <a:txBody>
                    <a:bodyPr/>
                    <a:lstStyle/>
                    <a:p>
                      <a:pPr fontAlgn="t"/>
                      <a:r>
                        <a:rPr lang="en-IN">
                          <a:effectLst/>
                        </a:rPr>
                        <a:t>3</a:t>
                      </a:r>
                    </a:p>
                  </a:txBody>
                  <a:tcPr marL="50800" marR="50800" marT="50800" marB="50800"/>
                </a:tc>
                <a:tc>
                  <a:txBody>
                    <a:bodyPr/>
                    <a:lstStyle/>
                    <a:p>
                      <a:pPr algn="just" fontAlgn="t"/>
                      <a:r>
                        <a:rPr lang="de-DE" b="1" dirty="0">
                          <a:solidFill>
                            <a:srgbClr val="000000"/>
                          </a:solidFill>
                          <a:effectLst/>
                        </a:rPr>
                        <a:t>Bd:</a:t>
                      </a:r>
                      <a:r>
                        <a:rPr lang="de-DE" dirty="0">
                          <a:solidFill>
                            <a:srgbClr val="000000"/>
                          </a:solidFill>
                          <a:effectLst/>
                        </a:rPr>
                        <a:t>Border width in pixels. Default is 2.</a:t>
                      </a:r>
                    </a:p>
                  </a:txBody>
                  <a:tcPr marL="50800" marR="50800" marT="50800" marB="50800"/>
                </a:tc>
                <a:extLst>
                  <a:ext uri="{0D108BD9-81ED-4DB2-BD59-A6C34878D82A}">
                    <a16:rowId xmlns:a16="http://schemas.microsoft.com/office/drawing/2014/main" val="125005808"/>
                  </a:ext>
                </a:extLst>
              </a:tr>
              <a:tr h="515097">
                <a:tc>
                  <a:txBody>
                    <a:bodyPr/>
                    <a:lstStyle/>
                    <a:p>
                      <a:pPr fontAlgn="t"/>
                      <a:r>
                        <a:rPr lang="en-IN">
                          <a:effectLst/>
                        </a:rPr>
                        <a:t>4</a:t>
                      </a:r>
                    </a:p>
                  </a:txBody>
                  <a:tcPr marL="50800" marR="50800" marT="50800" marB="50800"/>
                </a:tc>
                <a:tc>
                  <a:txBody>
                    <a:bodyPr/>
                    <a:lstStyle/>
                    <a:p>
                      <a:pPr algn="just" fontAlgn="t"/>
                      <a:r>
                        <a:rPr lang="en-IN" b="1" dirty="0" err="1">
                          <a:solidFill>
                            <a:srgbClr val="000000"/>
                          </a:solidFill>
                          <a:effectLst/>
                        </a:rPr>
                        <a:t>Bg:</a:t>
                      </a:r>
                      <a:r>
                        <a:rPr lang="en-IN" dirty="0" err="1">
                          <a:solidFill>
                            <a:srgbClr val="000000"/>
                          </a:solidFill>
                          <a:effectLst/>
                        </a:rPr>
                        <a:t>Normal</a:t>
                      </a:r>
                      <a:r>
                        <a:rPr lang="en-IN" dirty="0">
                          <a:solidFill>
                            <a:srgbClr val="000000"/>
                          </a:solidFill>
                          <a:effectLst/>
                        </a:rPr>
                        <a:t> background </a:t>
                      </a:r>
                      <a:r>
                        <a:rPr lang="en-IN" dirty="0" err="1">
                          <a:solidFill>
                            <a:srgbClr val="000000"/>
                          </a:solidFill>
                          <a:effectLst/>
                        </a:rPr>
                        <a:t>color</a:t>
                      </a:r>
                      <a:r>
                        <a:rPr lang="en-IN" dirty="0">
                          <a:solidFill>
                            <a:srgbClr val="000000"/>
                          </a:solidFill>
                          <a:effectLst/>
                        </a:rPr>
                        <a:t>.</a:t>
                      </a:r>
                    </a:p>
                  </a:txBody>
                  <a:tcPr marL="50800" marR="50800" marT="50800" marB="50800"/>
                </a:tc>
                <a:extLst>
                  <a:ext uri="{0D108BD9-81ED-4DB2-BD59-A6C34878D82A}">
                    <a16:rowId xmlns:a16="http://schemas.microsoft.com/office/drawing/2014/main" val="3282543073"/>
                  </a:ext>
                </a:extLst>
              </a:tr>
              <a:tr h="515097">
                <a:tc>
                  <a:txBody>
                    <a:bodyPr/>
                    <a:lstStyle/>
                    <a:p>
                      <a:pPr fontAlgn="t"/>
                      <a:r>
                        <a:rPr lang="en-IN">
                          <a:effectLst/>
                        </a:rPr>
                        <a:t>5</a:t>
                      </a:r>
                      <a:endParaRPr lang="en-IN" dirty="0">
                        <a:effectLst/>
                      </a:endParaRPr>
                    </a:p>
                  </a:txBody>
                  <a:tcPr marL="50800" marR="50800" marT="50800" marB="50800"/>
                </a:tc>
                <a:tc>
                  <a:txBody>
                    <a:bodyPr/>
                    <a:lstStyle/>
                    <a:p>
                      <a:pPr algn="just" fontAlgn="t"/>
                      <a:r>
                        <a:rPr lang="en-US" b="1" dirty="0" err="1">
                          <a:solidFill>
                            <a:srgbClr val="000000"/>
                          </a:solidFill>
                          <a:effectLst/>
                        </a:rPr>
                        <a:t>Fg:</a:t>
                      </a:r>
                      <a:r>
                        <a:rPr lang="en-US" dirty="0" err="1">
                          <a:solidFill>
                            <a:srgbClr val="000000"/>
                          </a:solidFill>
                          <a:effectLst/>
                        </a:rPr>
                        <a:t>Normal</a:t>
                      </a:r>
                      <a:r>
                        <a:rPr lang="en-US" dirty="0">
                          <a:solidFill>
                            <a:srgbClr val="000000"/>
                          </a:solidFill>
                          <a:effectLst/>
                        </a:rPr>
                        <a:t> foreground (text) color.</a:t>
                      </a:r>
                    </a:p>
                  </a:txBody>
                  <a:tcPr marL="50800" marR="50800" marT="50800" marB="50800"/>
                </a:tc>
                <a:extLst>
                  <a:ext uri="{0D108BD9-81ED-4DB2-BD59-A6C34878D82A}">
                    <a16:rowId xmlns:a16="http://schemas.microsoft.com/office/drawing/2014/main" val="2761257625"/>
                  </a:ext>
                </a:extLst>
              </a:tr>
              <a:tr h="515097">
                <a:tc>
                  <a:txBody>
                    <a:bodyPr/>
                    <a:lstStyle/>
                    <a:p>
                      <a:pPr fontAlgn="t"/>
                      <a:r>
                        <a:rPr lang="en-IN" dirty="0">
                          <a:effectLst/>
                        </a:rPr>
                        <a:t>6</a:t>
                      </a:r>
                    </a:p>
                  </a:txBody>
                  <a:tcPr marL="50800" marR="50800" marT="50800" marB="50800"/>
                </a:tc>
                <a:tc>
                  <a:txBody>
                    <a:bodyPr/>
                    <a:lstStyle/>
                    <a:p>
                      <a:pPr algn="just" fontAlgn="t"/>
                      <a:r>
                        <a:rPr lang="en-US" b="1" dirty="0" err="1">
                          <a:solidFill>
                            <a:srgbClr val="000000"/>
                          </a:solidFill>
                          <a:effectLst/>
                        </a:rPr>
                        <a:t>Font:</a:t>
                      </a:r>
                      <a:r>
                        <a:rPr lang="en-US" dirty="0" err="1">
                          <a:solidFill>
                            <a:srgbClr val="000000"/>
                          </a:solidFill>
                          <a:effectLst/>
                        </a:rPr>
                        <a:t>Text</a:t>
                      </a:r>
                      <a:r>
                        <a:rPr lang="en-US" dirty="0">
                          <a:solidFill>
                            <a:srgbClr val="000000"/>
                          </a:solidFill>
                          <a:effectLst/>
                        </a:rPr>
                        <a:t> font to be used for the button's label.</a:t>
                      </a:r>
                    </a:p>
                  </a:txBody>
                  <a:tcPr marL="50800" marR="50800" marT="50800" marB="50800"/>
                </a:tc>
                <a:extLst>
                  <a:ext uri="{0D108BD9-81ED-4DB2-BD59-A6C34878D82A}">
                    <a16:rowId xmlns:a16="http://schemas.microsoft.com/office/drawing/2014/main" val="2251852571"/>
                  </a:ext>
                </a:extLst>
              </a:tr>
              <a:tr h="515097">
                <a:tc>
                  <a:txBody>
                    <a:bodyPr/>
                    <a:lstStyle/>
                    <a:p>
                      <a:pPr fontAlgn="t"/>
                      <a:r>
                        <a:rPr lang="en-IN">
                          <a:effectLst/>
                        </a:rPr>
                        <a:t>7</a:t>
                      </a:r>
                    </a:p>
                  </a:txBody>
                  <a:tcPr marL="50800" marR="50800" marT="50800" marB="50800"/>
                </a:tc>
                <a:tc>
                  <a:txBody>
                    <a:bodyPr/>
                    <a:lstStyle/>
                    <a:p>
                      <a:pPr algn="just" fontAlgn="t"/>
                      <a:r>
                        <a:rPr lang="en-US" b="1" dirty="0" err="1">
                          <a:solidFill>
                            <a:srgbClr val="000000"/>
                          </a:solidFill>
                          <a:effectLst/>
                        </a:rPr>
                        <a:t>Height:</a:t>
                      </a:r>
                      <a:r>
                        <a:rPr lang="en-US" dirty="0" err="1">
                          <a:solidFill>
                            <a:srgbClr val="000000"/>
                          </a:solidFill>
                          <a:effectLst/>
                        </a:rPr>
                        <a:t>Height</a:t>
                      </a:r>
                      <a:r>
                        <a:rPr lang="en-US" dirty="0">
                          <a:solidFill>
                            <a:srgbClr val="000000"/>
                          </a:solidFill>
                          <a:effectLst/>
                        </a:rPr>
                        <a:t> of the button in text lines (for textual buttons) or pixels (for images).</a:t>
                      </a:r>
                    </a:p>
                  </a:txBody>
                  <a:tcPr marL="50800" marR="50800" marT="50800" marB="50800"/>
                </a:tc>
                <a:extLst>
                  <a:ext uri="{0D108BD9-81ED-4DB2-BD59-A6C34878D82A}">
                    <a16:rowId xmlns:a16="http://schemas.microsoft.com/office/drawing/2014/main" val="2667648424"/>
                  </a:ext>
                </a:extLst>
              </a:tr>
              <a:tr h="515097">
                <a:tc>
                  <a:txBody>
                    <a:bodyPr/>
                    <a:lstStyle/>
                    <a:p>
                      <a:pPr fontAlgn="t"/>
                      <a:r>
                        <a:rPr lang="en-IN">
                          <a:effectLst/>
                        </a:rPr>
                        <a:t>8</a:t>
                      </a:r>
                    </a:p>
                  </a:txBody>
                  <a:tcPr marL="50800" marR="50800" marT="50800" marB="50800"/>
                </a:tc>
                <a:tc>
                  <a:txBody>
                    <a:bodyPr/>
                    <a:lstStyle/>
                    <a:p>
                      <a:pPr algn="just" fontAlgn="t"/>
                      <a:r>
                        <a:rPr lang="en-US" b="1" dirty="0" err="1">
                          <a:solidFill>
                            <a:srgbClr val="000000"/>
                          </a:solidFill>
                          <a:effectLst/>
                        </a:rPr>
                        <a:t>Highlightcolor:</a:t>
                      </a:r>
                      <a:r>
                        <a:rPr lang="en-US" dirty="0" err="1">
                          <a:solidFill>
                            <a:srgbClr val="000000"/>
                          </a:solidFill>
                          <a:effectLst/>
                        </a:rPr>
                        <a:t>The</a:t>
                      </a:r>
                      <a:r>
                        <a:rPr lang="en-US" dirty="0">
                          <a:solidFill>
                            <a:srgbClr val="000000"/>
                          </a:solidFill>
                          <a:effectLst/>
                        </a:rPr>
                        <a:t> color of the focus highlight when the widget has focus.</a:t>
                      </a:r>
                    </a:p>
                  </a:txBody>
                  <a:tcPr marL="50800" marR="50800" marT="50800" marB="50800"/>
                </a:tc>
                <a:extLst>
                  <a:ext uri="{0D108BD9-81ED-4DB2-BD59-A6C34878D82A}">
                    <a16:rowId xmlns:a16="http://schemas.microsoft.com/office/drawing/2014/main" val="3798540279"/>
                  </a:ext>
                </a:extLst>
              </a:tr>
              <a:tr h="515097">
                <a:tc>
                  <a:txBody>
                    <a:bodyPr/>
                    <a:lstStyle/>
                    <a:p>
                      <a:pPr fontAlgn="t"/>
                      <a:r>
                        <a:rPr lang="en-IN">
                          <a:effectLst/>
                        </a:rPr>
                        <a:t>9</a:t>
                      </a:r>
                    </a:p>
                  </a:txBody>
                  <a:tcPr marL="50800" marR="50800" marT="50800" marB="50800"/>
                </a:tc>
                <a:tc>
                  <a:txBody>
                    <a:bodyPr/>
                    <a:lstStyle/>
                    <a:p>
                      <a:pPr algn="just" fontAlgn="t"/>
                      <a:r>
                        <a:rPr lang="en-US" b="1" dirty="0" err="1">
                          <a:solidFill>
                            <a:srgbClr val="000000"/>
                          </a:solidFill>
                          <a:effectLst/>
                        </a:rPr>
                        <a:t>Image:</a:t>
                      </a:r>
                      <a:r>
                        <a:rPr lang="en-US" dirty="0" err="1">
                          <a:solidFill>
                            <a:srgbClr val="000000"/>
                          </a:solidFill>
                          <a:effectLst/>
                        </a:rPr>
                        <a:t>Image</a:t>
                      </a:r>
                      <a:r>
                        <a:rPr lang="en-US" dirty="0">
                          <a:solidFill>
                            <a:srgbClr val="000000"/>
                          </a:solidFill>
                          <a:effectLst/>
                        </a:rPr>
                        <a:t> to be displayed on the button (instead of text).</a:t>
                      </a:r>
                    </a:p>
                  </a:txBody>
                  <a:tcPr marL="50800" marR="50800" marT="50800" marB="50800"/>
                </a:tc>
                <a:extLst>
                  <a:ext uri="{0D108BD9-81ED-4DB2-BD59-A6C34878D82A}">
                    <a16:rowId xmlns:a16="http://schemas.microsoft.com/office/drawing/2014/main" val="2268862453"/>
                  </a:ext>
                </a:extLst>
              </a:tr>
              <a:tr h="515097">
                <a:tc>
                  <a:txBody>
                    <a:bodyPr/>
                    <a:lstStyle/>
                    <a:p>
                      <a:pPr fontAlgn="t"/>
                      <a:r>
                        <a:rPr lang="en-IN">
                          <a:effectLst/>
                        </a:rPr>
                        <a:t>10</a:t>
                      </a:r>
                    </a:p>
                  </a:txBody>
                  <a:tcPr marL="50800" marR="50800" marT="50800" marB="50800"/>
                </a:tc>
                <a:tc>
                  <a:txBody>
                    <a:bodyPr/>
                    <a:lstStyle/>
                    <a:p>
                      <a:r>
                        <a:rPr lang="en-US" sz="1800" b="1" i="0" kern="1200" dirty="0" err="1">
                          <a:solidFill>
                            <a:schemeClr val="dk1"/>
                          </a:solidFill>
                          <a:effectLst/>
                          <a:latin typeface="+mn-lt"/>
                          <a:ea typeface="+mn-ea"/>
                          <a:cs typeface="+mn-cs"/>
                        </a:rPr>
                        <a:t>Width:</a:t>
                      </a:r>
                      <a:r>
                        <a:rPr lang="en-US" sz="1800" b="0" i="0" kern="1200" dirty="0" err="1">
                          <a:solidFill>
                            <a:schemeClr val="dk1"/>
                          </a:solidFill>
                          <a:effectLst/>
                          <a:latin typeface="+mn-lt"/>
                          <a:ea typeface="+mn-ea"/>
                          <a:cs typeface="+mn-cs"/>
                        </a:rPr>
                        <a:t>Width</a:t>
                      </a:r>
                      <a:r>
                        <a:rPr lang="en-US" sz="1800" b="0" i="0" kern="1200" dirty="0">
                          <a:solidFill>
                            <a:schemeClr val="dk1"/>
                          </a:solidFill>
                          <a:effectLst/>
                          <a:latin typeface="+mn-lt"/>
                          <a:ea typeface="+mn-ea"/>
                          <a:cs typeface="+mn-cs"/>
                        </a:rPr>
                        <a:t> of the button in letters (if displaying text) or pixels (if displaying an image).</a:t>
                      </a:r>
                    </a:p>
                  </a:txBody>
                  <a:tcPr/>
                </a:tc>
                <a:extLst>
                  <a:ext uri="{0D108BD9-81ED-4DB2-BD59-A6C34878D82A}">
                    <a16:rowId xmlns:a16="http://schemas.microsoft.com/office/drawing/2014/main" val="1429109349"/>
                  </a:ext>
                </a:extLst>
              </a:tr>
              <a:tr h="515097">
                <a:tc>
                  <a:txBody>
                    <a:bodyPr/>
                    <a:lstStyle/>
                    <a:p>
                      <a:pPr fontAlgn="t"/>
                      <a:r>
                        <a:rPr lang="en-IN" dirty="0">
                          <a:effectLst/>
                        </a:rPr>
                        <a:t>11</a:t>
                      </a:r>
                    </a:p>
                  </a:txBody>
                  <a:tcPr marL="50800" marR="50800" marT="50800" marB="50800"/>
                </a:tc>
                <a:tc>
                  <a:txBody>
                    <a:bodyPr/>
                    <a:lstStyle/>
                    <a:p>
                      <a:r>
                        <a:rPr lang="en-US" sz="1800" b="0" i="0" kern="1200" dirty="0">
                          <a:solidFill>
                            <a:schemeClr val="dk1"/>
                          </a:solidFill>
                          <a:effectLst/>
                          <a:latin typeface="+mn-lt"/>
                          <a:ea typeface="+mn-ea"/>
                          <a:cs typeface="+mn-cs"/>
                        </a:rPr>
                        <a:t>Wrap: where to cut the line, CHAR,WORD,NONE</a:t>
                      </a:r>
                    </a:p>
                  </a:txBody>
                  <a:tcPr/>
                </a:tc>
                <a:extLst>
                  <a:ext uri="{0D108BD9-81ED-4DB2-BD59-A6C34878D82A}">
                    <a16:rowId xmlns:a16="http://schemas.microsoft.com/office/drawing/2014/main" val="1293135299"/>
                  </a:ext>
                </a:extLst>
              </a:tr>
            </a:tbl>
          </a:graphicData>
        </a:graphic>
      </p:graphicFrame>
    </p:spTree>
    <p:extLst>
      <p:ext uri="{BB962C8B-B14F-4D97-AF65-F5344CB8AC3E}">
        <p14:creationId xmlns:p14="http://schemas.microsoft.com/office/powerpoint/2010/main" val="353540724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2C7626C3-6215-478A-B44E-C229FA72CD3B}"/>
              </a:ext>
            </a:extLst>
          </p:cNvPr>
          <p:cNvPicPr>
            <a:picLocks noGrp="1" noChangeAspect="1"/>
          </p:cNvPicPr>
          <p:nvPr>
            <p:ph idx="1"/>
          </p:nvPr>
        </p:nvPicPr>
        <p:blipFill>
          <a:blip r:embed="rId2"/>
          <a:stretch>
            <a:fillRect/>
          </a:stretch>
        </p:blipFill>
        <p:spPr>
          <a:xfrm>
            <a:off x="487680" y="4343400"/>
            <a:ext cx="8229600" cy="1935165"/>
          </a:xfrm>
        </p:spPr>
      </p:pic>
      <p:pic>
        <p:nvPicPr>
          <p:cNvPr id="7" name="Picture 6">
            <a:extLst>
              <a:ext uri="{FF2B5EF4-FFF2-40B4-BE49-F238E27FC236}">
                <a16:creationId xmlns:a16="http://schemas.microsoft.com/office/drawing/2014/main" id="{3C91B795-4654-41ED-8B51-DFD8F16C4A87}"/>
              </a:ext>
            </a:extLst>
          </p:cNvPr>
          <p:cNvPicPr>
            <a:picLocks noChangeAspect="1"/>
          </p:cNvPicPr>
          <p:nvPr/>
        </p:nvPicPr>
        <p:blipFill>
          <a:blip r:embed="rId3"/>
          <a:stretch>
            <a:fillRect/>
          </a:stretch>
        </p:blipFill>
        <p:spPr>
          <a:xfrm>
            <a:off x="525780" y="254000"/>
            <a:ext cx="8191500" cy="4089400"/>
          </a:xfrm>
          <a:prstGeom prst="rect">
            <a:avLst/>
          </a:prstGeom>
        </p:spPr>
      </p:pic>
    </p:spTree>
    <p:extLst>
      <p:ext uri="{BB962C8B-B14F-4D97-AF65-F5344CB8AC3E}">
        <p14:creationId xmlns:p14="http://schemas.microsoft.com/office/powerpoint/2010/main" val="36577859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34F07D-8DD4-4072-A55E-2A3572903B23}"/>
              </a:ext>
            </a:extLst>
          </p:cNvPr>
          <p:cNvSpPr>
            <a:spLocks noGrp="1"/>
          </p:cNvSpPr>
          <p:nvPr>
            <p:ph type="title"/>
          </p:nvPr>
        </p:nvSpPr>
        <p:spPr/>
        <p:txBody>
          <a:bodyPr/>
          <a:lstStyle/>
          <a:p>
            <a:r>
              <a:rPr lang="en-IN" dirty="0"/>
              <a:t>Execution of application in </a:t>
            </a:r>
            <a:r>
              <a:rPr lang="en-IN" dirty="0" err="1"/>
              <a:t>Tkinter</a:t>
            </a:r>
            <a:endParaRPr lang="en-IN" dirty="0"/>
          </a:p>
        </p:txBody>
      </p:sp>
      <p:pic>
        <p:nvPicPr>
          <p:cNvPr id="1026" name="Picture 2" descr="Tkinter Tutorial - Edureka">
            <a:extLst>
              <a:ext uri="{FF2B5EF4-FFF2-40B4-BE49-F238E27FC236}">
                <a16:creationId xmlns:a16="http://schemas.microsoft.com/office/drawing/2014/main" id="{0DDC80C4-8EB7-4C11-9E66-3101C95CA4DD}"/>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57200" y="2362200"/>
            <a:ext cx="8229600" cy="22664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71710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93E6A-F81D-40B2-85AD-361F8124B2D6}"/>
              </a:ext>
            </a:extLst>
          </p:cNvPr>
          <p:cNvSpPr>
            <a:spLocks noGrp="1"/>
          </p:cNvSpPr>
          <p:nvPr>
            <p:ph type="title"/>
          </p:nvPr>
        </p:nvSpPr>
        <p:spPr>
          <a:xfrm>
            <a:off x="457200" y="274638"/>
            <a:ext cx="8229600" cy="457199"/>
          </a:xfrm>
        </p:spPr>
        <p:txBody>
          <a:bodyPr>
            <a:normAutofit fontScale="90000"/>
          </a:bodyPr>
          <a:lstStyle/>
          <a:p>
            <a:r>
              <a:rPr lang="en-IN" dirty="0">
                <a:solidFill>
                  <a:srgbClr val="0070C0"/>
                </a:solidFill>
              </a:rPr>
              <a:t>Example</a:t>
            </a:r>
          </a:p>
        </p:txBody>
      </p:sp>
      <p:pic>
        <p:nvPicPr>
          <p:cNvPr id="4" name="Content Placeholder 3">
            <a:extLst>
              <a:ext uri="{FF2B5EF4-FFF2-40B4-BE49-F238E27FC236}">
                <a16:creationId xmlns:a16="http://schemas.microsoft.com/office/drawing/2014/main" id="{41D9CCF6-C67D-46A7-BADC-D1C45650FB5B}"/>
              </a:ext>
            </a:extLst>
          </p:cNvPr>
          <p:cNvPicPr>
            <a:picLocks noGrp="1" noChangeAspect="1"/>
          </p:cNvPicPr>
          <p:nvPr>
            <p:ph idx="1"/>
          </p:nvPr>
        </p:nvPicPr>
        <p:blipFill>
          <a:blip r:embed="rId2"/>
          <a:stretch>
            <a:fillRect/>
          </a:stretch>
        </p:blipFill>
        <p:spPr>
          <a:xfrm>
            <a:off x="457200" y="990600"/>
            <a:ext cx="8077200" cy="5592762"/>
          </a:xfrm>
          <a:prstGeom prst="rect">
            <a:avLst/>
          </a:prstGeom>
          <a:ln>
            <a:solidFill>
              <a:srgbClr val="00B050"/>
            </a:solidFill>
          </a:ln>
        </p:spPr>
      </p:pic>
    </p:spTree>
    <p:extLst>
      <p:ext uri="{BB962C8B-B14F-4D97-AF65-F5344CB8AC3E}">
        <p14:creationId xmlns:p14="http://schemas.microsoft.com/office/powerpoint/2010/main" val="35901305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7046C8-0D80-4D3F-869A-C252C89574B0}"/>
              </a:ext>
            </a:extLst>
          </p:cNvPr>
          <p:cNvSpPr>
            <a:spLocks noGrp="1"/>
          </p:cNvSpPr>
          <p:nvPr>
            <p:ph type="title"/>
          </p:nvPr>
        </p:nvSpPr>
        <p:spPr>
          <a:xfrm>
            <a:off x="457200" y="274638"/>
            <a:ext cx="8229600" cy="563562"/>
          </a:xfrm>
        </p:spPr>
        <p:txBody>
          <a:bodyPr>
            <a:normAutofit fontScale="90000"/>
          </a:bodyPr>
          <a:lstStyle/>
          <a:p>
            <a:r>
              <a:rPr lang="en-IN" dirty="0" err="1">
                <a:solidFill>
                  <a:srgbClr val="0070C0"/>
                </a:solidFill>
              </a:rPr>
              <a:t>Checkbutton</a:t>
            </a:r>
            <a:endParaRPr lang="en-IN" dirty="0">
              <a:solidFill>
                <a:srgbClr val="0070C0"/>
              </a:solidFill>
            </a:endParaRPr>
          </a:p>
        </p:txBody>
      </p:sp>
      <p:sp>
        <p:nvSpPr>
          <p:cNvPr id="3" name="Content Placeholder 2">
            <a:extLst>
              <a:ext uri="{FF2B5EF4-FFF2-40B4-BE49-F238E27FC236}">
                <a16:creationId xmlns:a16="http://schemas.microsoft.com/office/drawing/2014/main" id="{FD8CFB8D-49B4-4348-BDD1-6647804A0B92}"/>
              </a:ext>
            </a:extLst>
          </p:cNvPr>
          <p:cNvSpPr>
            <a:spLocks noGrp="1"/>
          </p:cNvSpPr>
          <p:nvPr>
            <p:ph idx="1"/>
          </p:nvPr>
        </p:nvSpPr>
        <p:spPr>
          <a:xfrm>
            <a:off x="228600" y="1036638"/>
            <a:ext cx="8490857" cy="5546724"/>
          </a:xfrm>
          <a:ln>
            <a:solidFill>
              <a:srgbClr val="00B050"/>
            </a:solidFill>
          </a:ln>
        </p:spPr>
        <p:txBody>
          <a:bodyPr/>
          <a:lstStyle/>
          <a:p>
            <a:r>
              <a:rPr lang="en-IN" dirty="0"/>
              <a:t>Useful for the user to select one or more options from the available group of options.</a:t>
            </a:r>
          </a:p>
          <a:p>
            <a:r>
              <a:rPr lang="en-IN" dirty="0"/>
              <a:t>Syntax:</a:t>
            </a:r>
          </a:p>
          <a:p>
            <a:pPr lvl="1"/>
            <a:r>
              <a:rPr lang="en-IN" dirty="0"/>
              <a:t>c=</a:t>
            </a:r>
            <a:r>
              <a:rPr lang="en-IN" dirty="0" err="1"/>
              <a:t>Checkbutton</a:t>
            </a:r>
            <a:r>
              <a:rPr lang="en-IN" dirty="0"/>
              <a:t>(root, option..)</a:t>
            </a:r>
          </a:p>
          <a:p>
            <a:pPr marL="457200" lvl="1" indent="0">
              <a:buNone/>
            </a:pPr>
            <a:r>
              <a:rPr lang="en-IN" dirty="0"/>
              <a:t>Methods:</a:t>
            </a:r>
          </a:p>
          <a:p>
            <a:pPr marL="457200" lvl="1" indent="0">
              <a:buNone/>
            </a:pPr>
            <a:r>
              <a:rPr lang="en-IN" dirty="0"/>
              <a:t>	</a:t>
            </a:r>
            <a:r>
              <a:rPr lang="en-IN" dirty="0" err="1"/>
              <a:t>IntVar</a:t>
            </a:r>
            <a:r>
              <a:rPr lang="en-IN" dirty="0"/>
              <a:t>() – to know the state of the check box, whether clicked or not</a:t>
            </a:r>
          </a:p>
          <a:p>
            <a:pPr marL="457200" lvl="1" indent="0">
              <a:buNone/>
            </a:pPr>
            <a:r>
              <a:rPr lang="en-IN" dirty="0"/>
              <a:t> </a:t>
            </a:r>
          </a:p>
          <a:p>
            <a:endParaRPr lang="en-IN" dirty="0"/>
          </a:p>
        </p:txBody>
      </p:sp>
    </p:spTree>
    <p:extLst>
      <p:ext uri="{BB962C8B-B14F-4D97-AF65-F5344CB8AC3E}">
        <p14:creationId xmlns:p14="http://schemas.microsoft.com/office/powerpoint/2010/main" val="360503188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2B9B0741-8BAF-42BA-9DCA-59D321B2D0E9}"/>
              </a:ext>
            </a:extLst>
          </p:cNvPr>
          <p:cNvGraphicFramePr>
            <a:graphicFrameLocks noGrp="1"/>
          </p:cNvGraphicFramePr>
          <p:nvPr>
            <p:ph idx="1"/>
            <p:extLst>
              <p:ext uri="{D42A27DB-BD31-4B8C-83A1-F6EECF244321}">
                <p14:modId xmlns:p14="http://schemas.microsoft.com/office/powerpoint/2010/main" val="2981143188"/>
              </p:ext>
            </p:extLst>
          </p:nvPr>
        </p:nvGraphicFramePr>
        <p:xfrm>
          <a:off x="87654" y="152400"/>
          <a:ext cx="9023689" cy="5979970"/>
        </p:xfrm>
        <a:graphic>
          <a:graphicData uri="http://schemas.openxmlformats.org/drawingml/2006/table">
            <a:tbl>
              <a:tblPr firstRow="1" bandRow="1">
                <a:tableStyleId>{5C22544A-7EE6-4342-B048-85BDC9FD1C3A}</a:tableStyleId>
              </a:tblPr>
              <a:tblGrid>
                <a:gridCol w="671689">
                  <a:extLst>
                    <a:ext uri="{9D8B030D-6E8A-4147-A177-3AD203B41FA5}">
                      <a16:colId xmlns:a16="http://schemas.microsoft.com/office/drawing/2014/main" val="2448533487"/>
                    </a:ext>
                  </a:extLst>
                </a:gridCol>
                <a:gridCol w="8352000">
                  <a:extLst>
                    <a:ext uri="{9D8B030D-6E8A-4147-A177-3AD203B41FA5}">
                      <a16:colId xmlns:a16="http://schemas.microsoft.com/office/drawing/2014/main" val="2178495200"/>
                    </a:ext>
                  </a:extLst>
                </a:gridCol>
              </a:tblGrid>
              <a:tr h="525171">
                <a:tc>
                  <a:txBody>
                    <a:bodyPr/>
                    <a:lstStyle/>
                    <a:p>
                      <a:pPr algn="ctr" fontAlgn="t"/>
                      <a:r>
                        <a:rPr lang="en-IN" dirty="0" err="1">
                          <a:effectLst/>
                        </a:rPr>
                        <a:t>S.No</a:t>
                      </a:r>
                      <a:r>
                        <a:rPr lang="en-IN" dirty="0">
                          <a:effectLst/>
                        </a:rPr>
                        <a:t>.</a:t>
                      </a:r>
                    </a:p>
                  </a:txBody>
                  <a:tcPr marL="50800" marR="50800" marT="50800" marB="50800"/>
                </a:tc>
                <a:tc>
                  <a:txBody>
                    <a:bodyPr/>
                    <a:lstStyle/>
                    <a:p>
                      <a:pPr algn="ctr" fontAlgn="t"/>
                      <a:r>
                        <a:rPr lang="en-IN" dirty="0">
                          <a:effectLst/>
                        </a:rPr>
                        <a:t>Option &amp; Description</a:t>
                      </a:r>
                    </a:p>
                  </a:txBody>
                  <a:tcPr marL="50800" marR="50800" marT="50800" marB="50800"/>
                </a:tc>
                <a:extLst>
                  <a:ext uri="{0D108BD9-81ED-4DB2-BD59-A6C34878D82A}">
                    <a16:rowId xmlns:a16="http://schemas.microsoft.com/office/drawing/2014/main" val="753045680"/>
                  </a:ext>
                </a:extLst>
              </a:tr>
              <a:tr h="515097">
                <a:tc>
                  <a:txBody>
                    <a:bodyPr/>
                    <a:lstStyle/>
                    <a:p>
                      <a:pPr fontAlgn="t"/>
                      <a:r>
                        <a:rPr lang="en-IN" dirty="0">
                          <a:effectLst/>
                        </a:rPr>
                        <a:t>1</a:t>
                      </a:r>
                    </a:p>
                  </a:txBody>
                  <a:tcPr marL="50800" marR="50800" marT="50800" marB="50800"/>
                </a:tc>
                <a:tc>
                  <a:txBody>
                    <a:bodyPr/>
                    <a:lstStyle/>
                    <a:p>
                      <a:pPr algn="just" fontAlgn="t"/>
                      <a:r>
                        <a:rPr lang="en-US" b="1" dirty="0" err="1">
                          <a:solidFill>
                            <a:srgbClr val="000000"/>
                          </a:solidFill>
                          <a:effectLst/>
                        </a:rPr>
                        <a:t>offvalue</a:t>
                      </a:r>
                      <a:endParaRPr lang="en-US" dirty="0">
                        <a:solidFill>
                          <a:srgbClr val="000000"/>
                        </a:solidFill>
                        <a:effectLst/>
                      </a:endParaRPr>
                    </a:p>
                    <a:p>
                      <a:pPr algn="just" fontAlgn="t"/>
                      <a:r>
                        <a:rPr lang="en-US" dirty="0">
                          <a:solidFill>
                            <a:srgbClr val="000000"/>
                          </a:solidFill>
                          <a:effectLst/>
                        </a:rPr>
                        <a:t>Normally, a </a:t>
                      </a:r>
                      <a:r>
                        <a:rPr lang="en-US" dirty="0" err="1">
                          <a:solidFill>
                            <a:srgbClr val="000000"/>
                          </a:solidFill>
                          <a:effectLst/>
                        </a:rPr>
                        <a:t>checkbutton's</a:t>
                      </a:r>
                      <a:r>
                        <a:rPr lang="en-US" dirty="0">
                          <a:solidFill>
                            <a:srgbClr val="000000"/>
                          </a:solidFill>
                          <a:effectLst/>
                        </a:rPr>
                        <a:t> associated control variable will be set to 0 when it is cleared (off). You can supply an alternate value for the off state by setting </a:t>
                      </a:r>
                      <a:r>
                        <a:rPr lang="en-US" dirty="0" err="1">
                          <a:solidFill>
                            <a:srgbClr val="000000"/>
                          </a:solidFill>
                          <a:effectLst/>
                        </a:rPr>
                        <a:t>offvalue</a:t>
                      </a:r>
                      <a:r>
                        <a:rPr lang="en-US" dirty="0">
                          <a:solidFill>
                            <a:srgbClr val="000000"/>
                          </a:solidFill>
                          <a:effectLst/>
                        </a:rPr>
                        <a:t> to that value.</a:t>
                      </a:r>
                    </a:p>
                  </a:txBody>
                  <a:tcPr marL="50800" marR="50800" marT="50800" marB="50800"/>
                </a:tc>
                <a:extLst>
                  <a:ext uri="{0D108BD9-81ED-4DB2-BD59-A6C34878D82A}">
                    <a16:rowId xmlns:a16="http://schemas.microsoft.com/office/drawing/2014/main" val="1868892940"/>
                  </a:ext>
                </a:extLst>
              </a:tr>
              <a:tr h="515097">
                <a:tc>
                  <a:txBody>
                    <a:bodyPr/>
                    <a:lstStyle/>
                    <a:p>
                      <a:pPr fontAlgn="t"/>
                      <a:r>
                        <a:rPr lang="en-IN">
                          <a:effectLst/>
                        </a:rPr>
                        <a:t>2</a:t>
                      </a:r>
                    </a:p>
                  </a:txBody>
                  <a:tcPr marL="50800" marR="50800" marT="50800" marB="50800"/>
                </a:tc>
                <a:tc>
                  <a:txBody>
                    <a:bodyPr/>
                    <a:lstStyle/>
                    <a:p>
                      <a:pPr fontAlgn="t"/>
                      <a:r>
                        <a:rPr lang="en-US" sz="1800" b="1" i="0" kern="1200" dirty="0" err="1">
                          <a:solidFill>
                            <a:schemeClr val="dk1"/>
                          </a:solidFill>
                          <a:effectLst/>
                          <a:latin typeface="+mn-lt"/>
                          <a:ea typeface="+mn-ea"/>
                          <a:cs typeface="+mn-cs"/>
                        </a:rPr>
                        <a:t>onvalue</a:t>
                      </a:r>
                      <a:r>
                        <a:rPr lang="en-US" sz="1800" b="1" i="0" kern="1200" dirty="0">
                          <a:solidFill>
                            <a:schemeClr val="dk1"/>
                          </a:solidFill>
                          <a:effectLst/>
                          <a:latin typeface="+mn-lt"/>
                          <a:ea typeface="+mn-ea"/>
                          <a:cs typeface="+mn-cs"/>
                        </a:rPr>
                        <a:t>: </a:t>
                      </a:r>
                      <a:r>
                        <a:rPr lang="en-US" sz="1800" b="0" i="0" kern="1200" dirty="0">
                          <a:solidFill>
                            <a:schemeClr val="dk1"/>
                          </a:solidFill>
                          <a:effectLst/>
                          <a:latin typeface="+mn-lt"/>
                          <a:ea typeface="+mn-ea"/>
                          <a:cs typeface="+mn-cs"/>
                        </a:rPr>
                        <a:t>Normally, a </a:t>
                      </a:r>
                      <a:r>
                        <a:rPr lang="en-US" sz="1800" b="0" i="0" kern="1200" dirty="0" err="1">
                          <a:solidFill>
                            <a:schemeClr val="dk1"/>
                          </a:solidFill>
                          <a:effectLst/>
                          <a:latin typeface="+mn-lt"/>
                          <a:ea typeface="+mn-ea"/>
                          <a:cs typeface="+mn-cs"/>
                        </a:rPr>
                        <a:t>checkbutton's</a:t>
                      </a:r>
                      <a:r>
                        <a:rPr lang="en-US" sz="1800" b="0" i="0" kern="1200" dirty="0">
                          <a:solidFill>
                            <a:schemeClr val="dk1"/>
                          </a:solidFill>
                          <a:effectLst/>
                          <a:latin typeface="+mn-lt"/>
                          <a:ea typeface="+mn-ea"/>
                          <a:cs typeface="+mn-cs"/>
                        </a:rPr>
                        <a:t> associated control variable will be set to 1 when it is set (on). You can supply an alternate value for the on state by setting </a:t>
                      </a:r>
                      <a:r>
                        <a:rPr lang="en-US" sz="1800" b="0" i="0" kern="1200" dirty="0" err="1">
                          <a:solidFill>
                            <a:schemeClr val="dk1"/>
                          </a:solidFill>
                          <a:effectLst/>
                          <a:latin typeface="+mn-lt"/>
                          <a:ea typeface="+mn-ea"/>
                          <a:cs typeface="+mn-cs"/>
                        </a:rPr>
                        <a:t>onvalue</a:t>
                      </a:r>
                      <a:r>
                        <a:rPr lang="en-US" sz="1800" b="0" i="0" kern="1200" dirty="0">
                          <a:solidFill>
                            <a:schemeClr val="dk1"/>
                          </a:solidFill>
                          <a:effectLst/>
                          <a:latin typeface="+mn-lt"/>
                          <a:ea typeface="+mn-ea"/>
                          <a:cs typeface="+mn-cs"/>
                        </a:rPr>
                        <a:t> to that value.</a:t>
                      </a:r>
                      <a:endParaRPr lang="en-IN" dirty="0">
                        <a:effectLst/>
                      </a:endParaRPr>
                    </a:p>
                  </a:txBody>
                  <a:tcPr marL="50800" marR="50800" marT="50800" marB="50800"/>
                </a:tc>
                <a:extLst>
                  <a:ext uri="{0D108BD9-81ED-4DB2-BD59-A6C34878D82A}">
                    <a16:rowId xmlns:a16="http://schemas.microsoft.com/office/drawing/2014/main" val="4244268524"/>
                  </a:ext>
                </a:extLst>
              </a:tr>
              <a:tr h="515097">
                <a:tc>
                  <a:txBody>
                    <a:bodyPr/>
                    <a:lstStyle/>
                    <a:p>
                      <a:pPr fontAlgn="t"/>
                      <a:r>
                        <a:rPr lang="en-IN">
                          <a:effectLst/>
                        </a:rPr>
                        <a:t>3</a:t>
                      </a:r>
                    </a:p>
                  </a:txBody>
                  <a:tcPr marL="50800" marR="50800" marT="50800" marB="50800"/>
                </a:tc>
                <a:tc>
                  <a:txBody>
                    <a:bodyPr/>
                    <a:lstStyle/>
                    <a:p>
                      <a:pPr algn="just" fontAlgn="t"/>
                      <a:r>
                        <a:rPr lang="en-IN" b="1" dirty="0" err="1">
                          <a:solidFill>
                            <a:srgbClr val="000000"/>
                          </a:solidFill>
                          <a:effectLst/>
                        </a:rPr>
                        <a:t>Bg:</a:t>
                      </a:r>
                      <a:r>
                        <a:rPr lang="en-IN" dirty="0" err="1">
                          <a:solidFill>
                            <a:srgbClr val="000000"/>
                          </a:solidFill>
                          <a:effectLst/>
                        </a:rPr>
                        <a:t>Normal</a:t>
                      </a:r>
                      <a:r>
                        <a:rPr lang="en-IN" dirty="0">
                          <a:solidFill>
                            <a:srgbClr val="000000"/>
                          </a:solidFill>
                          <a:effectLst/>
                        </a:rPr>
                        <a:t> background </a:t>
                      </a:r>
                      <a:r>
                        <a:rPr lang="en-IN" dirty="0" err="1">
                          <a:solidFill>
                            <a:srgbClr val="000000"/>
                          </a:solidFill>
                          <a:effectLst/>
                        </a:rPr>
                        <a:t>color</a:t>
                      </a:r>
                      <a:r>
                        <a:rPr lang="en-IN" dirty="0">
                          <a:solidFill>
                            <a:srgbClr val="000000"/>
                          </a:solidFill>
                          <a:effectLst/>
                        </a:rPr>
                        <a:t>.</a:t>
                      </a:r>
                    </a:p>
                  </a:txBody>
                  <a:tcPr marL="50800" marR="50800" marT="50800" marB="50800"/>
                </a:tc>
                <a:extLst>
                  <a:ext uri="{0D108BD9-81ED-4DB2-BD59-A6C34878D82A}">
                    <a16:rowId xmlns:a16="http://schemas.microsoft.com/office/drawing/2014/main" val="125005808"/>
                  </a:ext>
                </a:extLst>
              </a:tr>
              <a:tr h="515097">
                <a:tc>
                  <a:txBody>
                    <a:bodyPr/>
                    <a:lstStyle/>
                    <a:p>
                      <a:pPr fontAlgn="t"/>
                      <a:r>
                        <a:rPr lang="en-IN">
                          <a:effectLst/>
                        </a:rPr>
                        <a:t>4</a:t>
                      </a:r>
                    </a:p>
                  </a:txBody>
                  <a:tcPr marL="50800" marR="50800" marT="50800" marB="50800"/>
                </a:tc>
                <a:tc>
                  <a:txBody>
                    <a:bodyPr/>
                    <a:lstStyle/>
                    <a:p>
                      <a:pPr algn="just" fontAlgn="t"/>
                      <a:r>
                        <a:rPr lang="en-US" b="1" dirty="0" err="1">
                          <a:solidFill>
                            <a:srgbClr val="000000"/>
                          </a:solidFill>
                          <a:effectLst/>
                        </a:rPr>
                        <a:t>Fg:</a:t>
                      </a:r>
                      <a:r>
                        <a:rPr lang="en-US" dirty="0" err="1">
                          <a:solidFill>
                            <a:srgbClr val="000000"/>
                          </a:solidFill>
                          <a:effectLst/>
                        </a:rPr>
                        <a:t>Normal</a:t>
                      </a:r>
                      <a:r>
                        <a:rPr lang="en-US" dirty="0">
                          <a:solidFill>
                            <a:srgbClr val="000000"/>
                          </a:solidFill>
                          <a:effectLst/>
                        </a:rPr>
                        <a:t> foreground (text) color.</a:t>
                      </a:r>
                    </a:p>
                  </a:txBody>
                  <a:tcPr marL="50800" marR="50800" marT="50800" marB="50800"/>
                </a:tc>
                <a:extLst>
                  <a:ext uri="{0D108BD9-81ED-4DB2-BD59-A6C34878D82A}">
                    <a16:rowId xmlns:a16="http://schemas.microsoft.com/office/drawing/2014/main" val="3282543073"/>
                  </a:ext>
                </a:extLst>
              </a:tr>
              <a:tr h="515097">
                <a:tc>
                  <a:txBody>
                    <a:bodyPr/>
                    <a:lstStyle/>
                    <a:p>
                      <a:pPr fontAlgn="t"/>
                      <a:r>
                        <a:rPr lang="en-IN">
                          <a:effectLst/>
                        </a:rPr>
                        <a:t>5</a:t>
                      </a:r>
                      <a:endParaRPr lang="en-IN" dirty="0">
                        <a:effectLst/>
                      </a:endParaRPr>
                    </a:p>
                  </a:txBody>
                  <a:tcPr marL="50800" marR="50800" marT="50800" marB="50800"/>
                </a:tc>
                <a:tc>
                  <a:txBody>
                    <a:bodyPr/>
                    <a:lstStyle/>
                    <a:p>
                      <a:pPr algn="just" fontAlgn="t"/>
                      <a:r>
                        <a:rPr lang="en-US" b="1" dirty="0" err="1">
                          <a:solidFill>
                            <a:srgbClr val="000000"/>
                          </a:solidFill>
                          <a:effectLst/>
                        </a:rPr>
                        <a:t>Font:</a:t>
                      </a:r>
                      <a:r>
                        <a:rPr lang="en-US" dirty="0" err="1">
                          <a:solidFill>
                            <a:srgbClr val="000000"/>
                          </a:solidFill>
                          <a:effectLst/>
                        </a:rPr>
                        <a:t>Text</a:t>
                      </a:r>
                      <a:r>
                        <a:rPr lang="en-US" dirty="0">
                          <a:solidFill>
                            <a:srgbClr val="000000"/>
                          </a:solidFill>
                          <a:effectLst/>
                        </a:rPr>
                        <a:t> font to be used for the button's label.</a:t>
                      </a:r>
                    </a:p>
                  </a:txBody>
                  <a:tcPr marL="50800" marR="50800" marT="50800" marB="50800"/>
                </a:tc>
                <a:extLst>
                  <a:ext uri="{0D108BD9-81ED-4DB2-BD59-A6C34878D82A}">
                    <a16:rowId xmlns:a16="http://schemas.microsoft.com/office/drawing/2014/main" val="2761257625"/>
                  </a:ext>
                </a:extLst>
              </a:tr>
              <a:tr h="515097">
                <a:tc>
                  <a:txBody>
                    <a:bodyPr/>
                    <a:lstStyle/>
                    <a:p>
                      <a:pPr fontAlgn="t"/>
                      <a:r>
                        <a:rPr lang="en-IN" dirty="0">
                          <a:effectLst/>
                        </a:rPr>
                        <a:t>6</a:t>
                      </a:r>
                    </a:p>
                  </a:txBody>
                  <a:tcPr marL="50800" marR="50800" marT="50800" marB="50800"/>
                </a:tc>
                <a:tc>
                  <a:txBody>
                    <a:bodyPr/>
                    <a:lstStyle/>
                    <a:p>
                      <a:pPr algn="just" fontAlgn="t"/>
                      <a:r>
                        <a:rPr lang="en-US" b="1" dirty="0" err="1">
                          <a:solidFill>
                            <a:srgbClr val="000000"/>
                          </a:solidFill>
                          <a:effectLst/>
                        </a:rPr>
                        <a:t>Height:</a:t>
                      </a:r>
                      <a:r>
                        <a:rPr lang="en-US" dirty="0" err="1">
                          <a:solidFill>
                            <a:srgbClr val="000000"/>
                          </a:solidFill>
                          <a:effectLst/>
                        </a:rPr>
                        <a:t>Height</a:t>
                      </a:r>
                      <a:r>
                        <a:rPr lang="en-US" dirty="0">
                          <a:solidFill>
                            <a:srgbClr val="000000"/>
                          </a:solidFill>
                          <a:effectLst/>
                        </a:rPr>
                        <a:t> of the button in text lines (for textual buttons) or pixels (for images).</a:t>
                      </a:r>
                    </a:p>
                  </a:txBody>
                  <a:tcPr marL="50800" marR="50800" marT="50800" marB="50800"/>
                </a:tc>
                <a:extLst>
                  <a:ext uri="{0D108BD9-81ED-4DB2-BD59-A6C34878D82A}">
                    <a16:rowId xmlns:a16="http://schemas.microsoft.com/office/drawing/2014/main" val="2251852571"/>
                  </a:ext>
                </a:extLst>
              </a:tr>
              <a:tr h="515097">
                <a:tc>
                  <a:txBody>
                    <a:bodyPr/>
                    <a:lstStyle/>
                    <a:p>
                      <a:pPr fontAlgn="t"/>
                      <a:r>
                        <a:rPr lang="en-IN">
                          <a:effectLst/>
                        </a:rPr>
                        <a:t>7</a:t>
                      </a:r>
                    </a:p>
                  </a:txBody>
                  <a:tcPr marL="50800" marR="50800" marT="50800" marB="50800"/>
                </a:tc>
                <a:tc>
                  <a:txBody>
                    <a:bodyPr/>
                    <a:lstStyle/>
                    <a:p>
                      <a:pPr algn="just" fontAlgn="t"/>
                      <a:r>
                        <a:rPr lang="en-US" b="1" dirty="0" err="1">
                          <a:solidFill>
                            <a:srgbClr val="000000"/>
                          </a:solidFill>
                          <a:effectLst/>
                        </a:rPr>
                        <a:t>Highlightcolor:</a:t>
                      </a:r>
                      <a:r>
                        <a:rPr lang="en-US" dirty="0" err="1">
                          <a:solidFill>
                            <a:srgbClr val="000000"/>
                          </a:solidFill>
                          <a:effectLst/>
                        </a:rPr>
                        <a:t>The</a:t>
                      </a:r>
                      <a:r>
                        <a:rPr lang="en-US" dirty="0">
                          <a:solidFill>
                            <a:srgbClr val="000000"/>
                          </a:solidFill>
                          <a:effectLst/>
                        </a:rPr>
                        <a:t> color of the focus highlight when the widget has focus.</a:t>
                      </a:r>
                    </a:p>
                  </a:txBody>
                  <a:tcPr marL="50800" marR="50800" marT="50800" marB="50800"/>
                </a:tc>
                <a:extLst>
                  <a:ext uri="{0D108BD9-81ED-4DB2-BD59-A6C34878D82A}">
                    <a16:rowId xmlns:a16="http://schemas.microsoft.com/office/drawing/2014/main" val="2667648424"/>
                  </a:ext>
                </a:extLst>
              </a:tr>
              <a:tr h="515097">
                <a:tc>
                  <a:txBody>
                    <a:bodyPr/>
                    <a:lstStyle/>
                    <a:p>
                      <a:pPr fontAlgn="t"/>
                      <a:r>
                        <a:rPr lang="en-IN">
                          <a:effectLst/>
                        </a:rPr>
                        <a:t>8</a:t>
                      </a:r>
                    </a:p>
                  </a:txBody>
                  <a:tcPr marL="50800" marR="50800" marT="50800" marB="50800"/>
                </a:tc>
                <a:tc>
                  <a:txBody>
                    <a:bodyPr/>
                    <a:lstStyle/>
                    <a:p>
                      <a:pPr algn="just" fontAlgn="t"/>
                      <a:r>
                        <a:rPr lang="en-US" b="1" dirty="0" err="1">
                          <a:solidFill>
                            <a:srgbClr val="000000"/>
                          </a:solidFill>
                          <a:effectLst/>
                        </a:rPr>
                        <a:t>Image:</a:t>
                      </a:r>
                      <a:r>
                        <a:rPr lang="en-US" dirty="0" err="1">
                          <a:solidFill>
                            <a:srgbClr val="000000"/>
                          </a:solidFill>
                          <a:effectLst/>
                        </a:rPr>
                        <a:t>Image</a:t>
                      </a:r>
                      <a:r>
                        <a:rPr lang="en-US" dirty="0">
                          <a:solidFill>
                            <a:srgbClr val="000000"/>
                          </a:solidFill>
                          <a:effectLst/>
                        </a:rPr>
                        <a:t> to be displayed on the button (instead of text).</a:t>
                      </a:r>
                    </a:p>
                  </a:txBody>
                  <a:tcPr marL="50800" marR="50800" marT="50800" marB="50800"/>
                </a:tc>
                <a:extLst>
                  <a:ext uri="{0D108BD9-81ED-4DB2-BD59-A6C34878D82A}">
                    <a16:rowId xmlns:a16="http://schemas.microsoft.com/office/drawing/2014/main" val="3798540279"/>
                  </a:ext>
                </a:extLst>
              </a:tr>
              <a:tr h="515097">
                <a:tc>
                  <a:txBody>
                    <a:bodyPr/>
                    <a:lstStyle/>
                    <a:p>
                      <a:pPr fontAlgn="t"/>
                      <a:r>
                        <a:rPr lang="en-IN">
                          <a:effectLst/>
                        </a:rPr>
                        <a:t>9</a:t>
                      </a:r>
                    </a:p>
                  </a:txBody>
                  <a:tcPr marL="50800" marR="50800" marT="50800" marB="50800"/>
                </a:tc>
                <a:tc>
                  <a:txBody>
                    <a:bodyPr/>
                    <a:lstStyle/>
                    <a:p>
                      <a:r>
                        <a:rPr lang="en-US" sz="1800" b="1" i="0" kern="1200" dirty="0" err="1">
                          <a:solidFill>
                            <a:schemeClr val="dk1"/>
                          </a:solidFill>
                          <a:effectLst/>
                          <a:latin typeface="+mn-lt"/>
                          <a:ea typeface="+mn-ea"/>
                          <a:cs typeface="+mn-cs"/>
                        </a:rPr>
                        <a:t>Width:</a:t>
                      </a:r>
                      <a:r>
                        <a:rPr lang="en-US" sz="1800" b="0" i="0" kern="1200" dirty="0" err="1">
                          <a:solidFill>
                            <a:schemeClr val="dk1"/>
                          </a:solidFill>
                          <a:effectLst/>
                          <a:latin typeface="+mn-lt"/>
                          <a:ea typeface="+mn-ea"/>
                          <a:cs typeface="+mn-cs"/>
                        </a:rPr>
                        <a:t>Width</a:t>
                      </a:r>
                      <a:r>
                        <a:rPr lang="en-US" sz="1800" b="0" i="0" kern="1200" dirty="0">
                          <a:solidFill>
                            <a:schemeClr val="dk1"/>
                          </a:solidFill>
                          <a:effectLst/>
                          <a:latin typeface="+mn-lt"/>
                          <a:ea typeface="+mn-ea"/>
                          <a:cs typeface="+mn-cs"/>
                        </a:rPr>
                        <a:t> of the button in letters (if displaying text) or pixels (if displaying an image).</a:t>
                      </a:r>
                    </a:p>
                  </a:txBody>
                  <a:tcPr/>
                </a:tc>
                <a:extLst>
                  <a:ext uri="{0D108BD9-81ED-4DB2-BD59-A6C34878D82A}">
                    <a16:rowId xmlns:a16="http://schemas.microsoft.com/office/drawing/2014/main" val="2268862453"/>
                  </a:ext>
                </a:extLst>
              </a:tr>
            </a:tbl>
          </a:graphicData>
        </a:graphic>
      </p:graphicFrame>
    </p:spTree>
    <p:extLst>
      <p:ext uri="{BB962C8B-B14F-4D97-AF65-F5344CB8AC3E}">
        <p14:creationId xmlns:p14="http://schemas.microsoft.com/office/powerpoint/2010/main" val="323059422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4DCED7-AF28-4196-AEAE-E9E48C1451B8}"/>
              </a:ext>
            </a:extLst>
          </p:cNvPr>
          <p:cNvSpPr>
            <a:spLocks noGrp="1"/>
          </p:cNvSpPr>
          <p:nvPr>
            <p:ph type="title"/>
          </p:nvPr>
        </p:nvSpPr>
        <p:spPr/>
        <p:txBody>
          <a:bodyPr/>
          <a:lstStyle/>
          <a:p>
            <a:r>
              <a:rPr lang="en-IN" dirty="0" err="1"/>
              <a:t>CheckButton</a:t>
            </a:r>
            <a:r>
              <a:rPr lang="en-IN" dirty="0"/>
              <a:t> Examples</a:t>
            </a:r>
          </a:p>
        </p:txBody>
      </p:sp>
      <p:pic>
        <p:nvPicPr>
          <p:cNvPr id="5" name="Content Placeholder 4">
            <a:extLst>
              <a:ext uri="{FF2B5EF4-FFF2-40B4-BE49-F238E27FC236}">
                <a16:creationId xmlns:a16="http://schemas.microsoft.com/office/drawing/2014/main" id="{35B2787C-8860-466C-ADF6-3E7A1A07E197}"/>
              </a:ext>
            </a:extLst>
          </p:cNvPr>
          <p:cNvPicPr>
            <a:picLocks noGrp="1" noChangeAspect="1"/>
          </p:cNvPicPr>
          <p:nvPr>
            <p:ph idx="1"/>
          </p:nvPr>
        </p:nvPicPr>
        <p:blipFill>
          <a:blip r:embed="rId2"/>
          <a:stretch>
            <a:fillRect/>
          </a:stretch>
        </p:blipFill>
        <p:spPr>
          <a:xfrm>
            <a:off x="5410200" y="4592637"/>
            <a:ext cx="3495675" cy="1990725"/>
          </a:xfrm>
        </p:spPr>
      </p:pic>
      <p:pic>
        <p:nvPicPr>
          <p:cNvPr id="7" name="Picture 6">
            <a:extLst>
              <a:ext uri="{FF2B5EF4-FFF2-40B4-BE49-F238E27FC236}">
                <a16:creationId xmlns:a16="http://schemas.microsoft.com/office/drawing/2014/main" id="{84CB41DD-E92E-48B7-B33D-0D17BB78D7D9}"/>
              </a:ext>
            </a:extLst>
          </p:cNvPr>
          <p:cNvPicPr>
            <a:picLocks noChangeAspect="1"/>
          </p:cNvPicPr>
          <p:nvPr/>
        </p:nvPicPr>
        <p:blipFill rotWithShape="1">
          <a:blip r:embed="rId3"/>
          <a:srcRect l="918" b="28571"/>
          <a:stretch/>
        </p:blipFill>
        <p:spPr>
          <a:xfrm>
            <a:off x="538480" y="1676400"/>
            <a:ext cx="8229600" cy="2743200"/>
          </a:xfrm>
          <a:prstGeom prst="rect">
            <a:avLst/>
          </a:prstGeom>
        </p:spPr>
      </p:pic>
    </p:spTree>
    <p:extLst>
      <p:ext uri="{BB962C8B-B14F-4D97-AF65-F5344CB8AC3E}">
        <p14:creationId xmlns:p14="http://schemas.microsoft.com/office/powerpoint/2010/main" val="386635334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870076B5-BA35-4C59-81BD-E86F1B6B8222}"/>
              </a:ext>
            </a:extLst>
          </p:cNvPr>
          <p:cNvPicPr>
            <a:picLocks noGrp="1" noChangeAspect="1"/>
          </p:cNvPicPr>
          <p:nvPr>
            <p:ph idx="1"/>
          </p:nvPr>
        </p:nvPicPr>
        <p:blipFill>
          <a:blip r:embed="rId2"/>
          <a:stretch>
            <a:fillRect/>
          </a:stretch>
        </p:blipFill>
        <p:spPr>
          <a:xfrm>
            <a:off x="5867400" y="4897120"/>
            <a:ext cx="2867025" cy="1828800"/>
          </a:xfrm>
        </p:spPr>
      </p:pic>
      <p:pic>
        <p:nvPicPr>
          <p:cNvPr id="9" name="Picture 8">
            <a:extLst>
              <a:ext uri="{FF2B5EF4-FFF2-40B4-BE49-F238E27FC236}">
                <a16:creationId xmlns:a16="http://schemas.microsoft.com/office/drawing/2014/main" id="{975269E8-5D12-4FE7-B8A7-F527405CA378}"/>
              </a:ext>
            </a:extLst>
          </p:cNvPr>
          <p:cNvPicPr>
            <a:picLocks noChangeAspect="1"/>
          </p:cNvPicPr>
          <p:nvPr/>
        </p:nvPicPr>
        <p:blipFill>
          <a:blip r:embed="rId3"/>
          <a:stretch>
            <a:fillRect/>
          </a:stretch>
        </p:blipFill>
        <p:spPr>
          <a:xfrm>
            <a:off x="304800" y="101600"/>
            <a:ext cx="8534400" cy="4622800"/>
          </a:xfrm>
          <a:prstGeom prst="rect">
            <a:avLst/>
          </a:prstGeom>
        </p:spPr>
      </p:pic>
    </p:spTree>
    <p:extLst>
      <p:ext uri="{BB962C8B-B14F-4D97-AF65-F5344CB8AC3E}">
        <p14:creationId xmlns:p14="http://schemas.microsoft.com/office/powerpoint/2010/main" val="299688613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40E9FD-5AE9-419D-876C-0D21D1BD87DE}"/>
              </a:ext>
            </a:extLst>
          </p:cNvPr>
          <p:cNvSpPr>
            <a:spLocks noGrp="1"/>
          </p:cNvSpPr>
          <p:nvPr>
            <p:ph type="title"/>
          </p:nvPr>
        </p:nvSpPr>
        <p:spPr>
          <a:xfrm>
            <a:off x="457200" y="100467"/>
            <a:ext cx="8229600" cy="715962"/>
          </a:xfrm>
        </p:spPr>
        <p:txBody>
          <a:bodyPr>
            <a:normAutofit fontScale="90000"/>
          </a:bodyPr>
          <a:lstStyle/>
          <a:p>
            <a:r>
              <a:rPr lang="en-IN" dirty="0">
                <a:solidFill>
                  <a:srgbClr val="0070C0"/>
                </a:solidFill>
              </a:rPr>
              <a:t>Example</a:t>
            </a:r>
          </a:p>
        </p:txBody>
      </p:sp>
      <p:sp>
        <p:nvSpPr>
          <p:cNvPr id="6" name="Content Placeholder 5">
            <a:extLst>
              <a:ext uri="{FF2B5EF4-FFF2-40B4-BE49-F238E27FC236}">
                <a16:creationId xmlns:a16="http://schemas.microsoft.com/office/drawing/2014/main" id="{C401A375-18E8-43F3-A874-880FA0DE5C46}"/>
              </a:ext>
            </a:extLst>
          </p:cNvPr>
          <p:cNvSpPr>
            <a:spLocks noGrp="1"/>
          </p:cNvSpPr>
          <p:nvPr>
            <p:ph idx="1"/>
          </p:nvPr>
        </p:nvSpPr>
        <p:spPr/>
        <p:txBody>
          <a:bodyPr/>
          <a:lstStyle/>
          <a:p>
            <a:endParaRPr lang="en-IN"/>
          </a:p>
        </p:txBody>
      </p:sp>
      <p:pic>
        <p:nvPicPr>
          <p:cNvPr id="7" name="Picture 6">
            <a:extLst>
              <a:ext uri="{FF2B5EF4-FFF2-40B4-BE49-F238E27FC236}">
                <a16:creationId xmlns:a16="http://schemas.microsoft.com/office/drawing/2014/main" id="{DA84A252-E149-4983-9DCA-F62AFC6AC4F8}"/>
              </a:ext>
            </a:extLst>
          </p:cNvPr>
          <p:cNvPicPr>
            <a:picLocks noChangeAspect="1"/>
          </p:cNvPicPr>
          <p:nvPr/>
        </p:nvPicPr>
        <p:blipFill>
          <a:blip r:embed="rId2"/>
          <a:stretch>
            <a:fillRect/>
          </a:stretch>
        </p:blipFill>
        <p:spPr>
          <a:xfrm>
            <a:off x="381000" y="1066800"/>
            <a:ext cx="8382000" cy="5570307"/>
          </a:xfrm>
          <a:prstGeom prst="rect">
            <a:avLst/>
          </a:prstGeom>
          <a:ln>
            <a:solidFill>
              <a:srgbClr val="00B050"/>
            </a:solidFill>
          </a:ln>
        </p:spPr>
      </p:pic>
    </p:spTree>
    <p:extLst>
      <p:ext uri="{BB962C8B-B14F-4D97-AF65-F5344CB8AC3E}">
        <p14:creationId xmlns:p14="http://schemas.microsoft.com/office/powerpoint/2010/main" val="153536357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9E01C0-4021-4370-9A2D-9EF8D1E55B18}"/>
              </a:ext>
            </a:extLst>
          </p:cNvPr>
          <p:cNvSpPr>
            <a:spLocks noGrp="1"/>
          </p:cNvSpPr>
          <p:nvPr>
            <p:ph type="title"/>
          </p:nvPr>
        </p:nvSpPr>
        <p:spPr>
          <a:xfrm>
            <a:off x="457200" y="274638"/>
            <a:ext cx="8229600" cy="792162"/>
          </a:xfrm>
        </p:spPr>
        <p:txBody>
          <a:bodyPr/>
          <a:lstStyle/>
          <a:p>
            <a:r>
              <a:rPr lang="en-IN" dirty="0" err="1">
                <a:solidFill>
                  <a:srgbClr val="0070C0"/>
                </a:solidFill>
              </a:rPr>
              <a:t>Radiobutton</a:t>
            </a:r>
            <a:endParaRPr lang="en-IN" dirty="0">
              <a:solidFill>
                <a:srgbClr val="0070C0"/>
              </a:solidFill>
            </a:endParaRPr>
          </a:p>
        </p:txBody>
      </p:sp>
      <p:sp>
        <p:nvSpPr>
          <p:cNvPr id="3" name="Content Placeholder 2">
            <a:extLst>
              <a:ext uri="{FF2B5EF4-FFF2-40B4-BE49-F238E27FC236}">
                <a16:creationId xmlns:a16="http://schemas.microsoft.com/office/drawing/2014/main" id="{C5E7EACA-9EDB-4CA2-A572-084E9C7460B3}"/>
              </a:ext>
            </a:extLst>
          </p:cNvPr>
          <p:cNvSpPr>
            <a:spLocks noGrp="1"/>
          </p:cNvSpPr>
          <p:nvPr>
            <p:ph idx="1"/>
          </p:nvPr>
        </p:nvSpPr>
        <p:spPr>
          <a:xfrm>
            <a:off x="228600" y="1143000"/>
            <a:ext cx="8458200" cy="5638800"/>
          </a:xfrm>
          <a:ln>
            <a:solidFill>
              <a:srgbClr val="00B050"/>
            </a:solidFill>
          </a:ln>
        </p:spPr>
        <p:txBody>
          <a:bodyPr>
            <a:normAutofit fontScale="92500"/>
          </a:bodyPr>
          <a:lstStyle/>
          <a:p>
            <a:r>
              <a:rPr lang="en-IN" dirty="0"/>
              <a:t>Similar to check box, but useful to select only one option from a group of available options.</a:t>
            </a:r>
          </a:p>
          <a:p>
            <a:pPr algn="just"/>
            <a:r>
              <a:rPr lang="en-US" b="0" i="0" dirty="0">
                <a:solidFill>
                  <a:srgbClr val="000000"/>
                </a:solidFill>
                <a:effectLst/>
              </a:rPr>
              <a:t>This widget implements a multiple-choice button, which is a way to offer many possible selections to the user and lets user choose only one of them.</a:t>
            </a:r>
          </a:p>
          <a:p>
            <a:pPr algn="just"/>
            <a:r>
              <a:rPr lang="en-US" b="0" i="0" dirty="0">
                <a:solidFill>
                  <a:srgbClr val="000000"/>
                </a:solidFill>
                <a:effectLst/>
              </a:rPr>
              <a:t>In order to implement this functionality, each group of </a:t>
            </a:r>
            <a:r>
              <a:rPr lang="en-US" b="0" i="0" dirty="0" err="1">
                <a:solidFill>
                  <a:srgbClr val="000000"/>
                </a:solidFill>
                <a:effectLst/>
              </a:rPr>
              <a:t>radiobuttons</a:t>
            </a:r>
            <a:r>
              <a:rPr lang="en-US" b="0" i="0" dirty="0">
                <a:solidFill>
                  <a:srgbClr val="000000"/>
                </a:solidFill>
                <a:effectLst/>
              </a:rPr>
              <a:t> must be associated to the same variable and each one of the buttons must symbolize a single value</a:t>
            </a:r>
          </a:p>
          <a:p>
            <a:r>
              <a:rPr lang="en-IN" dirty="0"/>
              <a:t>Syntax:</a:t>
            </a:r>
          </a:p>
          <a:p>
            <a:pPr lvl="1"/>
            <a:r>
              <a:rPr lang="en-IN" dirty="0"/>
              <a:t>R=</a:t>
            </a:r>
            <a:r>
              <a:rPr lang="en-IN" dirty="0" err="1"/>
              <a:t>Radiobutton</a:t>
            </a:r>
            <a:r>
              <a:rPr lang="en-IN" dirty="0"/>
              <a:t>(</a:t>
            </a:r>
            <a:r>
              <a:rPr lang="en-IN" dirty="0" err="1"/>
              <a:t>root,option</a:t>
            </a:r>
            <a:r>
              <a:rPr lang="en-IN" dirty="0"/>
              <a:t>)</a:t>
            </a:r>
          </a:p>
        </p:txBody>
      </p:sp>
    </p:spTree>
    <p:extLst>
      <p:ext uri="{BB962C8B-B14F-4D97-AF65-F5344CB8AC3E}">
        <p14:creationId xmlns:p14="http://schemas.microsoft.com/office/powerpoint/2010/main" val="118272504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51DD0E4-8118-4ACA-85DB-B1AF9C83BFAA}"/>
              </a:ext>
            </a:extLst>
          </p:cNvPr>
          <p:cNvPicPr>
            <a:picLocks noChangeAspect="1"/>
          </p:cNvPicPr>
          <p:nvPr/>
        </p:nvPicPr>
        <p:blipFill>
          <a:blip r:embed="rId2"/>
          <a:stretch>
            <a:fillRect/>
          </a:stretch>
        </p:blipFill>
        <p:spPr>
          <a:xfrm>
            <a:off x="457200" y="360838"/>
            <a:ext cx="7837714" cy="6136323"/>
          </a:xfrm>
          <a:prstGeom prst="rect">
            <a:avLst/>
          </a:prstGeom>
        </p:spPr>
      </p:pic>
    </p:spTree>
    <p:extLst>
      <p:ext uri="{BB962C8B-B14F-4D97-AF65-F5344CB8AC3E}">
        <p14:creationId xmlns:p14="http://schemas.microsoft.com/office/powerpoint/2010/main" val="295477147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52F53-2424-4944-A0C8-8A22D207D988}"/>
              </a:ext>
            </a:extLst>
          </p:cNvPr>
          <p:cNvSpPr>
            <a:spLocks noGrp="1"/>
          </p:cNvSpPr>
          <p:nvPr>
            <p:ph type="title"/>
          </p:nvPr>
        </p:nvSpPr>
        <p:spPr/>
        <p:txBody>
          <a:bodyPr/>
          <a:lstStyle/>
          <a:p>
            <a:r>
              <a:rPr lang="en-IN" dirty="0" err="1"/>
              <a:t>Radiobutton</a:t>
            </a:r>
            <a:r>
              <a:rPr lang="en-IN" dirty="0"/>
              <a:t> output</a:t>
            </a:r>
          </a:p>
        </p:txBody>
      </p:sp>
      <p:pic>
        <p:nvPicPr>
          <p:cNvPr id="4" name="Content Placeholder 4">
            <a:extLst>
              <a:ext uri="{FF2B5EF4-FFF2-40B4-BE49-F238E27FC236}">
                <a16:creationId xmlns:a16="http://schemas.microsoft.com/office/drawing/2014/main" id="{F62893E5-D8FB-4479-A526-496B39DD0159}"/>
              </a:ext>
            </a:extLst>
          </p:cNvPr>
          <p:cNvPicPr>
            <a:picLocks noGrp="1" noChangeAspect="1"/>
          </p:cNvPicPr>
          <p:nvPr>
            <p:ph idx="1"/>
          </p:nvPr>
        </p:nvPicPr>
        <p:blipFill rotWithShape="1">
          <a:blip r:embed="rId2"/>
          <a:srcRect r="-251" b="5485"/>
          <a:stretch/>
        </p:blipFill>
        <p:spPr>
          <a:xfrm>
            <a:off x="2671767" y="2625330"/>
            <a:ext cx="3800465" cy="2475702"/>
          </a:xfrm>
        </p:spPr>
      </p:pic>
    </p:spTree>
    <p:extLst>
      <p:ext uri="{BB962C8B-B14F-4D97-AF65-F5344CB8AC3E}">
        <p14:creationId xmlns:p14="http://schemas.microsoft.com/office/powerpoint/2010/main" val="329781908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87A73E-15CF-4DDA-8DE3-969100DB5244}"/>
              </a:ext>
            </a:extLst>
          </p:cNvPr>
          <p:cNvSpPr>
            <a:spLocks noGrp="1"/>
          </p:cNvSpPr>
          <p:nvPr>
            <p:ph type="title"/>
          </p:nvPr>
        </p:nvSpPr>
        <p:spPr/>
        <p:txBody>
          <a:bodyPr/>
          <a:lstStyle/>
          <a:p>
            <a:r>
              <a:rPr lang="en-IN" dirty="0" err="1"/>
              <a:t>Radiobutton</a:t>
            </a:r>
            <a:r>
              <a:rPr lang="en-IN" dirty="0"/>
              <a:t> Example</a:t>
            </a:r>
          </a:p>
        </p:txBody>
      </p:sp>
      <p:pic>
        <p:nvPicPr>
          <p:cNvPr id="5" name="Content Placeholder 4">
            <a:extLst>
              <a:ext uri="{FF2B5EF4-FFF2-40B4-BE49-F238E27FC236}">
                <a16:creationId xmlns:a16="http://schemas.microsoft.com/office/drawing/2014/main" id="{9386CB0E-3DB8-42FD-A81A-982D9B0E0E06}"/>
              </a:ext>
            </a:extLst>
          </p:cNvPr>
          <p:cNvPicPr>
            <a:picLocks noGrp="1" noChangeAspect="1"/>
          </p:cNvPicPr>
          <p:nvPr>
            <p:ph idx="1"/>
          </p:nvPr>
        </p:nvPicPr>
        <p:blipFill>
          <a:blip r:embed="rId2"/>
          <a:stretch>
            <a:fillRect/>
          </a:stretch>
        </p:blipFill>
        <p:spPr>
          <a:xfrm>
            <a:off x="5791200" y="4549457"/>
            <a:ext cx="3038475" cy="2028825"/>
          </a:xfrm>
        </p:spPr>
      </p:pic>
      <p:pic>
        <p:nvPicPr>
          <p:cNvPr id="7" name="Picture 6">
            <a:extLst>
              <a:ext uri="{FF2B5EF4-FFF2-40B4-BE49-F238E27FC236}">
                <a16:creationId xmlns:a16="http://schemas.microsoft.com/office/drawing/2014/main" id="{3FBEEC32-86E2-4265-8AC1-B50469B6FF2D}"/>
              </a:ext>
            </a:extLst>
          </p:cNvPr>
          <p:cNvPicPr>
            <a:picLocks noChangeAspect="1"/>
          </p:cNvPicPr>
          <p:nvPr/>
        </p:nvPicPr>
        <p:blipFill rotWithShape="1">
          <a:blip r:embed="rId3"/>
          <a:srcRect l="1000" b="998"/>
          <a:stretch/>
        </p:blipFill>
        <p:spPr>
          <a:xfrm>
            <a:off x="800100" y="1969135"/>
            <a:ext cx="7543800" cy="2362199"/>
          </a:xfrm>
          <a:prstGeom prst="rect">
            <a:avLst/>
          </a:prstGeom>
        </p:spPr>
      </p:pic>
    </p:spTree>
    <p:extLst>
      <p:ext uri="{BB962C8B-B14F-4D97-AF65-F5344CB8AC3E}">
        <p14:creationId xmlns:p14="http://schemas.microsoft.com/office/powerpoint/2010/main" val="19306158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EF85A0-C7AA-43D2-AC16-0AE51D409EB1}"/>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FCD1B93E-02AE-4F3B-AE2F-AB492CE7ADFB}"/>
              </a:ext>
            </a:extLst>
          </p:cNvPr>
          <p:cNvSpPr>
            <a:spLocks noGrp="1"/>
          </p:cNvSpPr>
          <p:nvPr>
            <p:ph idx="1"/>
          </p:nvPr>
        </p:nvSpPr>
        <p:spPr/>
        <p:txBody>
          <a:bodyPr>
            <a:normAutofit/>
          </a:bodyPr>
          <a:lstStyle/>
          <a:p>
            <a:pPr algn="just"/>
            <a:endParaRPr lang="en-US" sz="2800" b="0" i="0" dirty="0">
              <a:effectLst/>
              <a:latin typeface="+mj-lt"/>
            </a:endParaRPr>
          </a:p>
          <a:p>
            <a:pPr algn="just"/>
            <a:r>
              <a:rPr lang="en-US" sz="2800" b="0" i="0" dirty="0">
                <a:effectLst/>
                <a:latin typeface="+mj-lt"/>
              </a:rPr>
              <a:t>To start out with, we first import the </a:t>
            </a:r>
            <a:r>
              <a:rPr lang="en-US" sz="2800" b="0" i="0" dirty="0" err="1">
                <a:effectLst/>
                <a:latin typeface="+mj-lt"/>
              </a:rPr>
              <a:t>Tkinter</a:t>
            </a:r>
            <a:r>
              <a:rPr lang="en-US" sz="2800" b="0" i="0" dirty="0">
                <a:effectLst/>
                <a:latin typeface="+mj-lt"/>
              </a:rPr>
              <a:t> model. </a:t>
            </a:r>
          </a:p>
          <a:p>
            <a:pPr algn="just"/>
            <a:r>
              <a:rPr lang="en-US" sz="2800" b="0" i="0" dirty="0">
                <a:effectLst/>
                <a:latin typeface="+mj-lt"/>
              </a:rPr>
              <a:t>Followed by that, we create the main window. </a:t>
            </a:r>
          </a:p>
          <a:p>
            <a:pPr algn="just"/>
            <a:r>
              <a:rPr lang="en-US" sz="2800" b="0" i="0" dirty="0">
                <a:effectLst/>
                <a:latin typeface="+mj-lt"/>
              </a:rPr>
              <a:t>It is in this window that we are performing operations and displaying visuals and everything basically. </a:t>
            </a:r>
          </a:p>
          <a:p>
            <a:pPr algn="just"/>
            <a:r>
              <a:rPr lang="en-US" sz="2800" b="0" i="0" dirty="0">
                <a:effectLst/>
                <a:latin typeface="+mj-lt"/>
              </a:rPr>
              <a:t>Later, we add the widgets and lastly we enter the main event loop.</a:t>
            </a:r>
            <a:endParaRPr lang="en-IN" sz="2800" dirty="0">
              <a:latin typeface="+mj-lt"/>
            </a:endParaRPr>
          </a:p>
        </p:txBody>
      </p:sp>
    </p:spTree>
    <p:extLst>
      <p:ext uri="{BB962C8B-B14F-4D97-AF65-F5344CB8AC3E}">
        <p14:creationId xmlns:p14="http://schemas.microsoft.com/office/powerpoint/2010/main" val="189669696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09365C-EC1D-4DA5-9DE4-974D64DDBDB6}"/>
              </a:ext>
            </a:extLst>
          </p:cNvPr>
          <p:cNvSpPr>
            <a:spLocks noGrp="1"/>
          </p:cNvSpPr>
          <p:nvPr>
            <p:ph type="title"/>
          </p:nvPr>
        </p:nvSpPr>
        <p:spPr>
          <a:xfrm>
            <a:off x="457200" y="274638"/>
            <a:ext cx="8229600" cy="457199"/>
          </a:xfrm>
        </p:spPr>
        <p:txBody>
          <a:bodyPr>
            <a:normAutofit fontScale="90000"/>
          </a:bodyPr>
          <a:lstStyle/>
          <a:p>
            <a:r>
              <a:rPr lang="en-IN" dirty="0"/>
              <a:t>Example</a:t>
            </a:r>
          </a:p>
        </p:txBody>
      </p:sp>
      <p:pic>
        <p:nvPicPr>
          <p:cNvPr id="4" name="Content Placeholder 3">
            <a:extLst>
              <a:ext uri="{FF2B5EF4-FFF2-40B4-BE49-F238E27FC236}">
                <a16:creationId xmlns:a16="http://schemas.microsoft.com/office/drawing/2014/main" id="{F8AFCE07-9D68-4307-84F1-64AE7DCFBE6A}"/>
              </a:ext>
            </a:extLst>
          </p:cNvPr>
          <p:cNvPicPr>
            <a:picLocks noGrp="1" noChangeAspect="1"/>
          </p:cNvPicPr>
          <p:nvPr>
            <p:ph idx="1"/>
          </p:nvPr>
        </p:nvPicPr>
        <p:blipFill>
          <a:blip r:embed="rId2"/>
          <a:stretch>
            <a:fillRect/>
          </a:stretch>
        </p:blipFill>
        <p:spPr>
          <a:xfrm>
            <a:off x="457200" y="838200"/>
            <a:ext cx="7696200" cy="5745162"/>
          </a:xfrm>
          <a:prstGeom prst="rect">
            <a:avLst/>
          </a:prstGeom>
          <a:ln>
            <a:solidFill>
              <a:srgbClr val="00B050"/>
            </a:solidFill>
          </a:ln>
        </p:spPr>
      </p:pic>
    </p:spTree>
    <p:extLst>
      <p:ext uri="{BB962C8B-B14F-4D97-AF65-F5344CB8AC3E}">
        <p14:creationId xmlns:p14="http://schemas.microsoft.com/office/powerpoint/2010/main" val="31705798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92484D-DD28-45D8-9CA7-F8B483A0B604}"/>
              </a:ext>
            </a:extLst>
          </p:cNvPr>
          <p:cNvSpPr>
            <a:spLocks noGrp="1"/>
          </p:cNvSpPr>
          <p:nvPr>
            <p:ph type="title"/>
          </p:nvPr>
        </p:nvSpPr>
        <p:spPr/>
        <p:txBody>
          <a:bodyPr/>
          <a:lstStyle/>
          <a:p>
            <a:r>
              <a:rPr lang="en-IN" dirty="0" err="1"/>
              <a:t>RadioButton</a:t>
            </a:r>
            <a:r>
              <a:rPr lang="en-IN" dirty="0"/>
              <a:t> Example</a:t>
            </a:r>
          </a:p>
        </p:txBody>
      </p:sp>
      <p:pic>
        <p:nvPicPr>
          <p:cNvPr id="7" name="Content Placeholder 6">
            <a:extLst>
              <a:ext uri="{FF2B5EF4-FFF2-40B4-BE49-F238E27FC236}">
                <a16:creationId xmlns:a16="http://schemas.microsoft.com/office/drawing/2014/main" id="{9D747BDA-F8E4-4306-A541-DD651AEB3930}"/>
              </a:ext>
            </a:extLst>
          </p:cNvPr>
          <p:cNvPicPr>
            <a:picLocks noGrp="1" noChangeAspect="1"/>
          </p:cNvPicPr>
          <p:nvPr>
            <p:ph idx="1"/>
          </p:nvPr>
        </p:nvPicPr>
        <p:blipFill rotWithShape="1">
          <a:blip r:embed="rId2"/>
          <a:srcRect l="1590" t="1683"/>
          <a:stretch/>
        </p:blipFill>
        <p:spPr>
          <a:xfrm>
            <a:off x="1143000" y="1295400"/>
            <a:ext cx="6629399" cy="4953000"/>
          </a:xfrm>
        </p:spPr>
      </p:pic>
    </p:spTree>
    <p:extLst>
      <p:ext uri="{BB962C8B-B14F-4D97-AF65-F5344CB8AC3E}">
        <p14:creationId xmlns:p14="http://schemas.microsoft.com/office/powerpoint/2010/main" val="393877290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ADCADF-643C-4F14-BB18-FF91CE7AB412}"/>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CEDDAB54-5FF1-4978-AFCD-41C33399CF1A}"/>
              </a:ext>
            </a:extLst>
          </p:cNvPr>
          <p:cNvPicPr>
            <a:picLocks noGrp="1" noChangeAspect="1"/>
          </p:cNvPicPr>
          <p:nvPr>
            <p:ph idx="1"/>
          </p:nvPr>
        </p:nvPicPr>
        <p:blipFill>
          <a:blip r:embed="rId2"/>
          <a:stretch>
            <a:fillRect/>
          </a:stretch>
        </p:blipFill>
        <p:spPr>
          <a:xfrm>
            <a:off x="3305175" y="2391569"/>
            <a:ext cx="2533650" cy="2943225"/>
          </a:xfrm>
        </p:spPr>
      </p:pic>
    </p:spTree>
    <p:extLst>
      <p:ext uri="{BB962C8B-B14F-4D97-AF65-F5344CB8AC3E}">
        <p14:creationId xmlns:p14="http://schemas.microsoft.com/office/powerpoint/2010/main" val="231562300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F20C2-D384-47B0-8A24-EAD31709BCDA}"/>
              </a:ext>
            </a:extLst>
          </p:cNvPr>
          <p:cNvSpPr>
            <a:spLocks noGrp="1"/>
          </p:cNvSpPr>
          <p:nvPr>
            <p:ph type="title"/>
          </p:nvPr>
        </p:nvSpPr>
        <p:spPr>
          <a:xfrm>
            <a:off x="457200" y="274638"/>
            <a:ext cx="8229600" cy="792162"/>
          </a:xfrm>
        </p:spPr>
        <p:txBody>
          <a:bodyPr/>
          <a:lstStyle/>
          <a:p>
            <a:r>
              <a:rPr lang="en-IN" dirty="0">
                <a:solidFill>
                  <a:srgbClr val="0070C0"/>
                </a:solidFill>
              </a:rPr>
              <a:t>Entry-Control</a:t>
            </a:r>
          </a:p>
        </p:txBody>
      </p:sp>
      <p:sp>
        <p:nvSpPr>
          <p:cNvPr id="3" name="Content Placeholder 2">
            <a:extLst>
              <a:ext uri="{FF2B5EF4-FFF2-40B4-BE49-F238E27FC236}">
                <a16:creationId xmlns:a16="http://schemas.microsoft.com/office/drawing/2014/main" id="{0020C5DA-5124-43E8-8EF7-112482869EC9}"/>
              </a:ext>
            </a:extLst>
          </p:cNvPr>
          <p:cNvSpPr>
            <a:spLocks noGrp="1"/>
          </p:cNvSpPr>
          <p:nvPr>
            <p:ph idx="1"/>
          </p:nvPr>
        </p:nvSpPr>
        <p:spPr>
          <a:xfrm>
            <a:off x="457200" y="1219200"/>
            <a:ext cx="8229600" cy="4906963"/>
          </a:xfrm>
          <a:ln>
            <a:solidFill>
              <a:srgbClr val="00B050"/>
            </a:solidFill>
          </a:ln>
        </p:spPr>
        <p:txBody>
          <a:bodyPr>
            <a:normAutofit fontScale="70000" lnSpcReduction="20000"/>
          </a:bodyPr>
          <a:lstStyle/>
          <a:p>
            <a:pPr algn="just"/>
            <a:r>
              <a:rPr lang="en-IN" dirty="0"/>
              <a:t>Used to enter or display a line of text.</a:t>
            </a:r>
          </a:p>
          <a:p>
            <a:pPr algn="just"/>
            <a:r>
              <a:rPr lang="en-IN" dirty="0"/>
              <a:t>In GUI to read input values from user it is used.</a:t>
            </a:r>
          </a:p>
          <a:p>
            <a:pPr algn="just"/>
            <a:r>
              <a:rPr lang="en-US" b="0" i="0" dirty="0">
                <a:solidFill>
                  <a:srgbClr val="000000"/>
                </a:solidFill>
                <a:effectLst/>
              </a:rPr>
              <a:t>The Entry widget is used to accept single-line text strings from a user.</a:t>
            </a:r>
          </a:p>
          <a:p>
            <a:pPr algn="just">
              <a:buFont typeface="Arial" panose="020B0604020202020204" pitchFamily="34" charset="0"/>
              <a:buChar char="•"/>
            </a:pPr>
            <a:r>
              <a:rPr lang="en-US" b="0" i="0" dirty="0">
                <a:solidFill>
                  <a:srgbClr val="000000"/>
                </a:solidFill>
                <a:effectLst/>
              </a:rPr>
              <a:t>If you want to display multiple lines of text that can be edited, then you should use the </a:t>
            </a:r>
            <a:r>
              <a:rPr lang="en-US" b="0" i="1" dirty="0">
                <a:solidFill>
                  <a:srgbClr val="000000"/>
                </a:solidFill>
                <a:effectLst/>
              </a:rPr>
              <a:t>Text</a:t>
            </a:r>
            <a:r>
              <a:rPr lang="en-US" b="0" i="0" dirty="0">
                <a:solidFill>
                  <a:srgbClr val="000000"/>
                </a:solidFill>
                <a:effectLst/>
              </a:rPr>
              <a:t> widget.</a:t>
            </a:r>
          </a:p>
          <a:p>
            <a:pPr algn="just">
              <a:buFont typeface="Arial" panose="020B0604020202020204" pitchFamily="34" charset="0"/>
              <a:buChar char="•"/>
            </a:pPr>
            <a:r>
              <a:rPr lang="en-US" b="0" i="0" dirty="0">
                <a:solidFill>
                  <a:srgbClr val="000000"/>
                </a:solidFill>
                <a:effectLst/>
              </a:rPr>
              <a:t>If you want to display one or more lines of text that cannot be modified by the user, then you should use the </a:t>
            </a:r>
            <a:r>
              <a:rPr lang="en-US" b="0" i="1" dirty="0">
                <a:solidFill>
                  <a:srgbClr val="000000"/>
                </a:solidFill>
                <a:effectLst/>
              </a:rPr>
              <a:t>Label</a:t>
            </a:r>
            <a:r>
              <a:rPr lang="en-US" b="0" i="0" dirty="0">
                <a:solidFill>
                  <a:srgbClr val="000000"/>
                </a:solidFill>
                <a:effectLst/>
              </a:rPr>
              <a:t> widget.</a:t>
            </a:r>
          </a:p>
          <a:p>
            <a:pPr algn="just"/>
            <a:endParaRPr lang="en-IN" dirty="0"/>
          </a:p>
          <a:p>
            <a:pPr algn="just"/>
            <a:r>
              <a:rPr lang="en-IN" dirty="0"/>
              <a:t>Syntax:</a:t>
            </a:r>
          </a:p>
          <a:p>
            <a:pPr marL="0" indent="0" algn="just">
              <a:buNone/>
            </a:pPr>
            <a:r>
              <a:rPr lang="en-IN" dirty="0"/>
              <a:t>	e=Entry(root, option)</a:t>
            </a:r>
          </a:p>
          <a:p>
            <a:pPr marL="0" indent="0" algn="just">
              <a:buNone/>
            </a:pPr>
            <a:r>
              <a:rPr lang="en-IN" dirty="0"/>
              <a:t>Options: </a:t>
            </a:r>
          </a:p>
          <a:p>
            <a:pPr marL="0" indent="0" algn="just">
              <a:buNone/>
            </a:pPr>
            <a:r>
              <a:rPr lang="en-IN" dirty="0"/>
              <a:t>	show – to hide the character </a:t>
            </a:r>
          </a:p>
          <a:p>
            <a:pPr marL="0" indent="0" algn="just">
              <a:buNone/>
            </a:pPr>
            <a:r>
              <a:rPr lang="en-IN" dirty="0"/>
              <a:t>	</a:t>
            </a:r>
          </a:p>
        </p:txBody>
      </p:sp>
    </p:spTree>
    <p:extLst>
      <p:ext uri="{BB962C8B-B14F-4D97-AF65-F5344CB8AC3E}">
        <p14:creationId xmlns:p14="http://schemas.microsoft.com/office/powerpoint/2010/main" val="218373813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31AEB0-F70C-446F-8288-774FA748616E}"/>
              </a:ext>
            </a:extLst>
          </p:cNvPr>
          <p:cNvSpPr>
            <a:spLocks noGrp="1"/>
          </p:cNvSpPr>
          <p:nvPr>
            <p:ph type="title"/>
          </p:nvPr>
        </p:nvSpPr>
        <p:spPr/>
        <p:txBody>
          <a:bodyPr/>
          <a:lstStyle/>
          <a:p>
            <a:r>
              <a:rPr lang="en-IN" dirty="0"/>
              <a:t>Entry control example</a:t>
            </a:r>
          </a:p>
        </p:txBody>
      </p:sp>
      <p:pic>
        <p:nvPicPr>
          <p:cNvPr id="5" name="Content Placeholder 4">
            <a:extLst>
              <a:ext uri="{FF2B5EF4-FFF2-40B4-BE49-F238E27FC236}">
                <a16:creationId xmlns:a16="http://schemas.microsoft.com/office/drawing/2014/main" id="{F3960A40-E332-4924-B63F-E548F7962159}"/>
              </a:ext>
            </a:extLst>
          </p:cNvPr>
          <p:cNvPicPr>
            <a:picLocks noGrp="1" noChangeAspect="1"/>
          </p:cNvPicPr>
          <p:nvPr>
            <p:ph idx="1"/>
          </p:nvPr>
        </p:nvPicPr>
        <p:blipFill>
          <a:blip r:embed="rId2"/>
          <a:stretch>
            <a:fillRect/>
          </a:stretch>
        </p:blipFill>
        <p:spPr>
          <a:xfrm>
            <a:off x="4400550" y="4572000"/>
            <a:ext cx="4286250" cy="1866900"/>
          </a:xfrm>
        </p:spPr>
      </p:pic>
      <p:pic>
        <p:nvPicPr>
          <p:cNvPr id="7" name="Picture 6">
            <a:extLst>
              <a:ext uri="{FF2B5EF4-FFF2-40B4-BE49-F238E27FC236}">
                <a16:creationId xmlns:a16="http://schemas.microsoft.com/office/drawing/2014/main" id="{9EE392D7-3EAC-47EF-B401-0FE37CA14CA8}"/>
              </a:ext>
            </a:extLst>
          </p:cNvPr>
          <p:cNvPicPr>
            <a:picLocks noChangeAspect="1"/>
          </p:cNvPicPr>
          <p:nvPr/>
        </p:nvPicPr>
        <p:blipFill>
          <a:blip r:embed="rId3"/>
          <a:stretch>
            <a:fillRect/>
          </a:stretch>
        </p:blipFill>
        <p:spPr>
          <a:xfrm>
            <a:off x="685800" y="1565116"/>
            <a:ext cx="6248400" cy="2828925"/>
          </a:xfrm>
          <a:prstGeom prst="rect">
            <a:avLst/>
          </a:prstGeom>
        </p:spPr>
      </p:pic>
    </p:spTree>
    <p:extLst>
      <p:ext uri="{BB962C8B-B14F-4D97-AF65-F5344CB8AC3E}">
        <p14:creationId xmlns:p14="http://schemas.microsoft.com/office/powerpoint/2010/main" val="98717918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981782-F812-42F3-B95C-98BD93DC25E8}"/>
              </a:ext>
            </a:extLst>
          </p:cNvPr>
          <p:cNvSpPr>
            <a:spLocks noGrp="1"/>
          </p:cNvSpPr>
          <p:nvPr>
            <p:ph type="title"/>
          </p:nvPr>
        </p:nvSpPr>
        <p:spPr/>
        <p:txBody>
          <a:bodyPr/>
          <a:lstStyle/>
          <a:p>
            <a:r>
              <a:rPr lang="en-IN" dirty="0"/>
              <a:t>Entry Control Example</a:t>
            </a:r>
          </a:p>
        </p:txBody>
      </p:sp>
      <p:pic>
        <p:nvPicPr>
          <p:cNvPr id="5" name="Content Placeholder 4">
            <a:extLst>
              <a:ext uri="{FF2B5EF4-FFF2-40B4-BE49-F238E27FC236}">
                <a16:creationId xmlns:a16="http://schemas.microsoft.com/office/drawing/2014/main" id="{70484CA1-049D-4D45-B8F6-D8648A69D36F}"/>
              </a:ext>
            </a:extLst>
          </p:cNvPr>
          <p:cNvPicPr>
            <a:picLocks noGrp="1" noChangeAspect="1"/>
          </p:cNvPicPr>
          <p:nvPr>
            <p:ph idx="1"/>
          </p:nvPr>
        </p:nvPicPr>
        <p:blipFill>
          <a:blip r:embed="rId3"/>
          <a:stretch>
            <a:fillRect/>
          </a:stretch>
        </p:blipFill>
        <p:spPr>
          <a:xfrm>
            <a:off x="4800600" y="4341177"/>
            <a:ext cx="4019550" cy="2257425"/>
          </a:xfrm>
        </p:spPr>
      </p:pic>
      <p:pic>
        <p:nvPicPr>
          <p:cNvPr id="7" name="Picture 6">
            <a:extLst>
              <a:ext uri="{FF2B5EF4-FFF2-40B4-BE49-F238E27FC236}">
                <a16:creationId xmlns:a16="http://schemas.microsoft.com/office/drawing/2014/main" id="{9F2E4E50-3D89-478C-BA82-F4A85B256EFA}"/>
              </a:ext>
            </a:extLst>
          </p:cNvPr>
          <p:cNvPicPr>
            <a:picLocks noChangeAspect="1"/>
          </p:cNvPicPr>
          <p:nvPr/>
        </p:nvPicPr>
        <p:blipFill>
          <a:blip r:embed="rId4"/>
          <a:stretch>
            <a:fillRect/>
          </a:stretch>
        </p:blipFill>
        <p:spPr>
          <a:xfrm>
            <a:off x="838200" y="1807527"/>
            <a:ext cx="6705600" cy="2533650"/>
          </a:xfrm>
          <a:prstGeom prst="rect">
            <a:avLst/>
          </a:prstGeom>
        </p:spPr>
      </p:pic>
    </p:spTree>
    <p:extLst>
      <p:ext uri="{BB962C8B-B14F-4D97-AF65-F5344CB8AC3E}">
        <p14:creationId xmlns:p14="http://schemas.microsoft.com/office/powerpoint/2010/main" val="248277708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D63EB2-55A0-4117-BF87-11A160F9BBF1}"/>
              </a:ext>
            </a:extLst>
          </p:cNvPr>
          <p:cNvSpPr>
            <a:spLocks noGrp="1"/>
          </p:cNvSpPr>
          <p:nvPr>
            <p:ph type="title"/>
          </p:nvPr>
        </p:nvSpPr>
        <p:spPr>
          <a:xfrm>
            <a:off x="457200" y="274638"/>
            <a:ext cx="8229600" cy="868362"/>
          </a:xfrm>
        </p:spPr>
        <p:txBody>
          <a:bodyPr/>
          <a:lstStyle/>
          <a:p>
            <a:r>
              <a:rPr lang="en-IN" dirty="0">
                <a:solidFill>
                  <a:srgbClr val="0070C0"/>
                </a:solidFill>
              </a:rPr>
              <a:t>Example</a:t>
            </a:r>
          </a:p>
        </p:txBody>
      </p:sp>
      <p:pic>
        <p:nvPicPr>
          <p:cNvPr id="4" name="Content Placeholder 3">
            <a:extLst>
              <a:ext uri="{FF2B5EF4-FFF2-40B4-BE49-F238E27FC236}">
                <a16:creationId xmlns:a16="http://schemas.microsoft.com/office/drawing/2014/main" id="{E7562554-3AC9-46E5-AC43-9DABD5A2BBA1}"/>
              </a:ext>
            </a:extLst>
          </p:cNvPr>
          <p:cNvPicPr>
            <a:picLocks noGrp="1" noChangeAspect="1"/>
          </p:cNvPicPr>
          <p:nvPr>
            <p:ph idx="1"/>
          </p:nvPr>
        </p:nvPicPr>
        <p:blipFill>
          <a:blip r:embed="rId2"/>
          <a:stretch>
            <a:fillRect/>
          </a:stretch>
        </p:blipFill>
        <p:spPr>
          <a:xfrm>
            <a:off x="228600" y="1143000"/>
            <a:ext cx="8839199" cy="5562600"/>
          </a:xfrm>
          <a:prstGeom prst="rect">
            <a:avLst/>
          </a:prstGeom>
          <a:ln>
            <a:solidFill>
              <a:srgbClr val="00B050"/>
            </a:solidFill>
          </a:ln>
        </p:spPr>
      </p:pic>
    </p:spTree>
    <p:extLst>
      <p:ext uri="{BB962C8B-B14F-4D97-AF65-F5344CB8AC3E}">
        <p14:creationId xmlns:p14="http://schemas.microsoft.com/office/powerpoint/2010/main" val="64038358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365BD-92D2-4C8E-954C-B1905F3C94C3}"/>
              </a:ext>
            </a:extLst>
          </p:cNvPr>
          <p:cNvSpPr>
            <a:spLocks noGrp="1"/>
          </p:cNvSpPr>
          <p:nvPr>
            <p:ph type="title"/>
          </p:nvPr>
        </p:nvSpPr>
        <p:spPr>
          <a:xfrm>
            <a:off x="457200" y="274638"/>
            <a:ext cx="8229600" cy="715962"/>
          </a:xfrm>
        </p:spPr>
        <p:txBody>
          <a:bodyPr>
            <a:normAutofit fontScale="90000"/>
          </a:bodyPr>
          <a:lstStyle/>
          <a:p>
            <a:r>
              <a:rPr lang="en-IN" dirty="0" err="1">
                <a:solidFill>
                  <a:srgbClr val="0070C0"/>
                </a:solidFill>
              </a:rPr>
              <a:t>Listbox</a:t>
            </a:r>
            <a:endParaRPr lang="en-IN" dirty="0">
              <a:solidFill>
                <a:srgbClr val="0070C0"/>
              </a:solidFill>
            </a:endParaRPr>
          </a:p>
        </p:txBody>
      </p:sp>
      <p:sp>
        <p:nvSpPr>
          <p:cNvPr id="3" name="Content Placeholder 2">
            <a:extLst>
              <a:ext uri="{FF2B5EF4-FFF2-40B4-BE49-F238E27FC236}">
                <a16:creationId xmlns:a16="http://schemas.microsoft.com/office/drawing/2014/main" id="{C9E0576D-7C2B-4489-8697-B8DFCF5C3BEF}"/>
              </a:ext>
            </a:extLst>
          </p:cNvPr>
          <p:cNvSpPr>
            <a:spLocks noGrp="1"/>
          </p:cNvSpPr>
          <p:nvPr>
            <p:ph idx="1"/>
          </p:nvPr>
        </p:nvSpPr>
        <p:spPr>
          <a:xfrm>
            <a:off x="228600" y="1295400"/>
            <a:ext cx="8686800" cy="5410200"/>
          </a:xfrm>
          <a:ln>
            <a:solidFill>
              <a:srgbClr val="00B050"/>
            </a:solidFill>
          </a:ln>
        </p:spPr>
        <p:txBody>
          <a:bodyPr>
            <a:noAutofit/>
          </a:bodyPr>
          <a:lstStyle/>
          <a:p>
            <a:r>
              <a:rPr lang="en-IN" sz="2800" dirty="0"/>
              <a:t>To display a list of items in a box, so that user can select one or more items.</a:t>
            </a:r>
          </a:p>
          <a:p>
            <a:r>
              <a:rPr lang="en-US" sz="2800" b="0" i="0" dirty="0">
                <a:solidFill>
                  <a:srgbClr val="000000"/>
                </a:solidFill>
                <a:effectLst/>
              </a:rPr>
              <a:t>The </a:t>
            </a:r>
            <a:r>
              <a:rPr lang="en-US" sz="2800" b="0" i="0" dirty="0" err="1">
                <a:solidFill>
                  <a:srgbClr val="000000"/>
                </a:solidFill>
                <a:effectLst/>
              </a:rPr>
              <a:t>Listbox</a:t>
            </a:r>
            <a:r>
              <a:rPr lang="en-US" sz="2800" b="0" i="0" dirty="0">
                <a:solidFill>
                  <a:srgbClr val="000000"/>
                </a:solidFill>
                <a:effectLst/>
              </a:rPr>
              <a:t> widget is used to display a list of items from which a user can select a number of items.</a:t>
            </a:r>
            <a:endParaRPr lang="en-IN" sz="2800" dirty="0"/>
          </a:p>
          <a:p>
            <a:r>
              <a:rPr lang="en-IN" sz="2800" dirty="0"/>
              <a:t>Syntax:</a:t>
            </a:r>
          </a:p>
          <a:p>
            <a:pPr lvl="1"/>
            <a:r>
              <a:rPr lang="en-IN" dirty="0"/>
              <a:t>L=</a:t>
            </a:r>
            <a:r>
              <a:rPr lang="en-IN" dirty="0" err="1"/>
              <a:t>Listbox</a:t>
            </a:r>
            <a:r>
              <a:rPr lang="en-IN" dirty="0"/>
              <a:t>(root, option)</a:t>
            </a:r>
          </a:p>
          <a:p>
            <a:pPr marL="457200" lvl="1" indent="0">
              <a:buNone/>
            </a:pPr>
            <a:r>
              <a:rPr lang="en-IN" dirty="0"/>
              <a:t>Option: </a:t>
            </a:r>
          </a:p>
          <a:p>
            <a:pPr marL="857250" lvl="2" indent="0">
              <a:buNone/>
            </a:pPr>
            <a:r>
              <a:rPr lang="en-IN" sz="2800" dirty="0" err="1"/>
              <a:t>activestyle</a:t>
            </a:r>
            <a:r>
              <a:rPr lang="en-IN" sz="2800" dirty="0"/>
              <a:t>- underline/</a:t>
            </a:r>
            <a:r>
              <a:rPr lang="en-IN" sz="2800" dirty="0" err="1"/>
              <a:t>dotbox</a:t>
            </a:r>
            <a:r>
              <a:rPr lang="en-IN" sz="2800" dirty="0"/>
              <a:t>/none </a:t>
            </a:r>
          </a:p>
          <a:p>
            <a:pPr marL="857250" lvl="2" indent="0">
              <a:buNone/>
            </a:pPr>
            <a:r>
              <a:rPr lang="en-IN" sz="2800" dirty="0" err="1"/>
              <a:t>Selectmode</a:t>
            </a:r>
            <a:r>
              <a:rPr lang="en-IN" sz="2800" dirty="0"/>
              <a:t>- BROWSE/SINGLE/MULTIPLE/EXTENDED</a:t>
            </a:r>
          </a:p>
          <a:p>
            <a:pPr marL="457200" lvl="1" indent="0">
              <a:buNone/>
            </a:pPr>
            <a:r>
              <a:rPr lang="en-IN" dirty="0"/>
              <a:t>Methods:</a:t>
            </a:r>
          </a:p>
          <a:p>
            <a:pPr marL="457200" lvl="1" indent="0">
              <a:buNone/>
            </a:pPr>
            <a:r>
              <a:rPr lang="en-IN" dirty="0"/>
              <a:t>	</a:t>
            </a:r>
            <a:r>
              <a:rPr lang="en-IN" dirty="0" err="1"/>
              <a:t>lb.insert</a:t>
            </a:r>
            <a:r>
              <a:rPr lang="en-IN" dirty="0"/>
              <a:t>(</a:t>
            </a:r>
            <a:r>
              <a:rPr lang="en-IN" dirty="0" err="1"/>
              <a:t>index,item</a:t>
            </a:r>
            <a:r>
              <a:rPr lang="en-IN" dirty="0"/>
              <a:t> name) # to insert item to </a:t>
            </a:r>
            <a:r>
              <a:rPr lang="en-IN" dirty="0" err="1"/>
              <a:t>listbox</a:t>
            </a:r>
            <a:endParaRPr lang="en-IN" dirty="0"/>
          </a:p>
          <a:p>
            <a:pPr marL="457200" lvl="1" indent="0">
              <a:buNone/>
            </a:pPr>
            <a:r>
              <a:rPr lang="en-IN" dirty="0"/>
              <a:t>	</a:t>
            </a:r>
          </a:p>
          <a:p>
            <a:pPr marL="457200" lvl="1" indent="0">
              <a:buNone/>
            </a:pPr>
            <a:endParaRPr lang="en-IN" dirty="0"/>
          </a:p>
        </p:txBody>
      </p:sp>
    </p:spTree>
    <p:extLst>
      <p:ext uri="{BB962C8B-B14F-4D97-AF65-F5344CB8AC3E}">
        <p14:creationId xmlns:p14="http://schemas.microsoft.com/office/powerpoint/2010/main" val="202245043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2FFF71-7E42-4C37-94B2-DA89A38D55D3}"/>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7E361CD7-E28E-478B-A8BA-76E687D132F3}"/>
              </a:ext>
            </a:extLst>
          </p:cNvPr>
          <p:cNvSpPr>
            <a:spLocks noGrp="1"/>
          </p:cNvSpPr>
          <p:nvPr>
            <p:ph idx="1"/>
          </p:nvPr>
        </p:nvSpPr>
        <p:spPr/>
        <p:txBody>
          <a:bodyPr/>
          <a:lstStyle/>
          <a:p>
            <a:pPr algn="just"/>
            <a:endParaRPr lang="en-US" b="0" i="0" dirty="0">
              <a:solidFill>
                <a:srgbClr val="40424E"/>
              </a:solidFill>
              <a:effectLst/>
              <a:latin typeface="urw-din"/>
            </a:endParaRPr>
          </a:p>
          <a:p>
            <a:pPr algn="just"/>
            <a:r>
              <a:rPr lang="en-US" b="0" i="0" dirty="0">
                <a:solidFill>
                  <a:srgbClr val="40424E"/>
                </a:solidFill>
                <a:effectLst/>
                <a:latin typeface="urw-din"/>
              </a:rPr>
              <a:t>The </a:t>
            </a:r>
            <a:r>
              <a:rPr lang="en-US" b="0" i="0" dirty="0" err="1">
                <a:solidFill>
                  <a:srgbClr val="40424E"/>
                </a:solidFill>
                <a:effectLst/>
                <a:latin typeface="urw-din"/>
              </a:rPr>
              <a:t>ListBox</a:t>
            </a:r>
            <a:r>
              <a:rPr lang="en-US" b="0" i="0" dirty="0">
                <a:solidFill>
                  <a:srgbClr val="40424E"/>
                </a:solidFill>
                <a:effectLst/>
                <a:latin typeface="urw-din"/>
              </a:rPr>
              <a:t> widget is used to display different types of items. </a:t>
            </a:r>
          </a:p>
          <a:p>
            <a:pPr algn="just"/>
            <a:r>
              <a:rPr lang="en-US" b="0" i="0" dirty="0">
                <a:solidFill>
                  <a:srgbClr val="40424E"/>
                </a:solidFill>
                <a:effectLst/>
                <a:latin typeface="urw-din"/>
              </a:rPr>
              <a:t>These items must be of the same type of font and having the same font color. The items must also be of Text type. </a:t>
            </a:r>
          </a:p>
          <a:p>
            <a:pPr algn="just"/>
            <a:r>
              <a:rPr lang="en-US" b="0" i="0" dirty="0">
                <a:solidFill>
                  <a:srgbClr val="40424E"/>
                </a:solidFill>
                <a:effectLst/>
                <a:latin typeface="urw-din"/>
              </a:rPr>
              <a:t>The user can select one or more items from the given list according to the requirement.</a:t>
            </a:r>
            <a:endParaRPr lang="en-IN" dirty="0"/>
          </a:p>
        </p:txBody>
      </p:sp>
    </p:spTree>
    <p:extLst>
      <p:ext uri="{BB962C8B-B14F-4D97-AF65-F5344CB8AC3E}">
        <p14:creationId xmlns:p14="http://schemas.microsoft.com/office/powerpoint/2010/main" val="92169802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EC8FD36E-8FC8-4856-8CA5-4B44AC8203A3}"/>
              </a:ext>
            </a:extLst>
          </p:cNvPr>
          <p:cNvPicPr>
            <a:picLocks noGrp="1" noChangeAspect="1"/>
          </p:cNvPicPr>
          <p:nvPr>
            <p:ph idx="1"/>
          </p:nvPr>
        </p:nvPicPr>
        <p:blipFill>
          <a:blip r:embed="rId2"/>
          <a:stretch>
            <a:fillRect/>
          </a:stretch>
        </p:blipFill>
        <p:spPr>
          <a:xfrm>
            <a:off x="5638800" y="2190750"/>
            <a:ext cx="2876550" cy="3981450"/>
          </a:xfrm>
        </p:spPr>
      </p:pic>
      <p:pic>
        <p:nvPicPr>
          <p:cNvPr id="7" name="Picture 6">
            <a:extLst>
              <a:ext uri="{FF2B5EF4-FFF2-40B4-BE49-F238E27FC236}">
                <a16:creationId xmlns:a16="http://schemas.microsoft.com/office/drawing/2014/main" id="{6A5AEC35-7584-4D1C-9B88-14C3155B505B}"/>
              </a:ext>
            </a:extLst>
          </p:cNvPr>
          <p:cNvPicPr>
            <a:picLocks noChangeAspect="1"/>
          </p:cNvPicPr>
          <p:nvPr/>
        </p:nvPicPr>
        <p:blipFill>
          <a:blip r:embed="rId3"/>
          <a:stretch>
            <a:fillRect/>
          </a:stretch>
        </p:blipFill>
        <p:spPr>
          <a:xfrm>
            <a:off x="457201" y="387350"/>
            <a:ext cx="4724400" cy="5734050"/>
          </a:xfrm>
          <a:prstGeom prst="rect">
            <a:avLst/>
          </a:prstGeom>
        </p:spPr>
      </p:pic>
    </p:spTree>
    <p:extLst>
      <p:ext uri="{BB962C8B-B14F-4D97-AF65-F5344CB8AC3E}">
        <p14:creationId xmlns:p14="http://schemas.microsoft.com/office/powerpoint/2010/main" val="14474574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B528A1-C5C1-498F-81B3-2C5E1C43D472}"/>
              </a:ext>
            </a:extLst>
          </p:cNvPr>
          <p:cNvSpPr>
            <a:spLocks noGrp="1"/>
          </p:cNvSpPr>
          <p:nvPr>
            <p:ph type="title"/>
          </p:nvPr>
        </p:nvSpPr>
        <p:spPr/>
        <p:txBody>
          <a:bodyPr>
            <a:normAutofit fontScale="90000"/>
          </a:bodyPr>
          <a:lstStyle/>
          <a:p>
            <a:br>
              <a:rPr lang="en-IN" b="1" i="0" dirty="0">
                <a:solidFill>
                  <a:srgbClr val="000000"/>
                </a:solidFill>
                <a:effectLst/>
                <a:latin typeface="Nunito Sans"/>
              </a:rPr>
            </a:br>
            <a:r>
              <a:rPr lang="en-IN" i="0" dirty="0">
                <a:solidFill>
                  <a:srgbClr val="000000"/>
                </a:solidFill>
                <a:effectLst/>
                <a:latin typeface="Nunito Sans"/>
              </a:rPr>
              <a:t>Introduction to </a:t>
            </a:r>
            <a:r>
              <a:rPr lang="en-IN" i="0" dirty="0" err="1">
                <a:solidFill>
                  <a:srgbClr val="000000"/>
                </a:solidFill>
                <a:effectLst/>
                <a:latin typeface="Nunito Sans"/>
              </a:rPr>
              <a:t>Tkinter</a:t>
            </a:r>
            <a:r>
              <a:rPr lang="en-IN" i="0" dirty="0">
                <a:solidFill>
                  <a:srgbClr val="000000"/>
                </a:solidFill>
                <a:effectLst/>
                <a:latin typeface="Nunito Sans"/>
              </a:rPr>
              <a:t> Widgets</a:t>
            </a:r>
            <a:br>
              <a:rPr lang="en-IN" b="1" i="0" dirty="0">
                <a:solidFill>
                  <a:srgbClr val="000000"/>
                </a:solidFill>
                <a:effectLst/>
                <a:latin typeface="Nunito Sans"/>
              </a:rPr>
            </a:br>
            <a:endParaRPr lang="en-IN" dirty="0"/>
          </a:p>
        </p:txBody>
      </p:sp>
      <p:sp>
        <p:nvSpPr>
          <p:cNvPr id="3" name="Content Placeholder 2">
            <a:extLst>
              <a:ext uri="{FF2B5EF4-FFF2-40B4-BE49-F238E27FC236}">
                <a16:creationId xmlns:a16="http://schemas.microsoft.com/office/drawing/2014/main" id="{1B15BD4E-62B4-473B-8854-7D9CA693B1B4}"/>
              </a:ext>
            </a:extLst>
          </p:cNvPr>
          <p:cNvSpPr>
            <a:spLocks noGrp="1"/>
          </p:cNvSpPr>
          <p:nvPr>
            <p:ph idx="1"/>
          </p:nvPr>
        </p:nvSpPr>
        <p:spPr>
          <a:xfrm>
            <a:off x="457200" y="1600200"/>
            <a:ext cx="8229600" cy="4648200"/>
          </a:xfrm>
        </p:spPr>
        <p:txBody>
          <a:bodyPr>
            <a:normAutofit lnSpcReduction="10000"/>
          </a:bodyPr>
          <a:lstStyle/>
          <a:p>
            <a:pPr marL="0" indent="0" algn="just">
              <a:buNone/>
            </a:pPr>
            <a:r>
              <a:rPr lang="en-US" sz="2400" b="0" i="0" dirty="0">
                <a:effectLst/>
              </a:rPr>
              <a:t>-Python </a:t>
            </a:r>
            <a:r>
              <a:rPr lang="en-US" sz="2400" b="0" i="0" dirty="0" err="1">
                <a:effectLst/>
              </a:rPr>
              <a:t>Tkinter</a:t>
            </a:r>
            <a:r>
              <a:rPr lang="en-US" sz="2400" b="0" i="0" dirty="0">
                <a:effectLst/>
              </a:rPr>
              <a:t> is a package or inbuilt library that is used for GUI programming.</a:t>
            </a:r>
          </a:p>
          <a:p>
            <a:pPr marL="0" indent="0" algn="just">
              <a:buNone/>
            </a:pPr>
            <a:r>
              <a:rPr lang="en-US" sz="2400" dirty="0"/>
              <a:t>-</a:t>
            </a:r>
            <a:r>
              <a:rPr lang="en-US" sz="2400" b="0" i="0" dirty="0">
                <a:effectLst/>
              </a:rPr>
              <a:t>To develop GUI applications, </a:t>
            </a:r>
            <a:r>
              <a:rPr lang="en-US" sz="2400" b="0" i="0" dirty="0" err="1">
                <a:effectLst/>
              </a:rPr>
              <a:t>Tkinter</a:t>
            </a:r>
            <a:r>
              <a:rPr lang="en-US" sz="2400" b="0" i="0" dirty="0">
                <a:effectLst/>
              </a:rPr>
              <a:t> provides widgets that are used to represent in the browser. </a:t>
            </a:r>
            <a:r>
              <a:rPr lang="en-US" sz="2400" b="0" i="0" dirty="0" err="1">
                <a:effectLst/>
              </a:rPr>
              <a:t>Tkinter</a:t>
            </a:r>
            <a:r>
              <a:rPr lang="en-US" sz="2400" b="0" i="0" dirty="0">
                <a:effectLst/>
              </a:rPr>
              <a:t> widgets are eventful and represented in the browser, such as textbox, button, etc. </a:t>
            </a:r>
          </a:p>
          <a:p>
            <a:pPr marL="0" indent="0" algn="just">
              <a:buNone/>
            </a:pPr>
            <a:r>
              <a:rPr lang="en-US" sz="2400" b="0" i="0" dirty="0">
                <a:effectLst/>
              </a:rPr>
              <a:t>-In Python, </a:t>
            </a:r>
            <a:r>
              <a:rPr lang="en-US" sz="2400" b="0" i="0" dirty="0" err="1">
                <a:effectLst/>
              </a:rPr>
              <a:t>Tkinter</a:t>
            </a:r>
            <a:r>
              <a:rPr lang="en-US" sz="2400" b="0" i="0" dirty="0">
                <a:effectLst/>
              </a:rPr>
              <a:t> widgets are standard GUI elements used to handle events through elements like button, frames, labels, etc. In Python, </a:t>
            </a:r>
            <a:r>
              <a:rPr lang="en-US" sz="2400" b="0" i="0" dirty="0" err="1">
                <a:effectLst/>
              </a:rPr>
              <a:t>Tkinter</a:t>
            </a:r>
            <a:r>
              <a:rPr lang="en-US" sz="2400" b="0" i="0" dirty="0">
                <a:effectLst/>
              </a:rPr>
              <a:t> provides a small range of widgets that are used in some basic GUI programming, and it also allows us to create specialized widgets as custom widgets. </a:t>
            </a:r>
          </a:p>
          <a:p>
            <a:pPr marL="0" indent="0" algn="just">
              <a:buNone/>
            </a:pPr>
            <a:r>
              <a:rPr lang="en-US" sz="2400" b="0" i="0" dirty="0">
                <a:effectLst/>
              </a:rPr>
              <a:t>-</a:t>
            </a:r>
            <a:r>
              <a:rPr lang="en-US" sz="2400" b="0" i="0" dirty="0" err="1">
                <a:effectLst/>
              </a:rPr>
              <a:t>Tkinter</a:t>
            </a:r>
            <a:r>
              <a:rPr lang="en-US" sz="2400" b="0" i="0" dirty="0">
                <a:effectLst/>
              </a:rPr>
              <a:t> widgets usually provide various controls in the GUI applications.</a:t>
            </a:r>
            <a:endParaRPr lang="en-IN" sz="2400" dirty="0"/>
          </a:p>
        </p:txBody>
      </p:sp>
    </p:spTree>
    <p:extLst>
      <p:ext uri="{BB962C8B-B14F-4D97-AF65-F5344CB8AC3E}">
        <p14:creationId xmlns:p14="http://schemas.microsoft.com/office/powerpoint/2010/main" val="77020182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92A89DC-1881-4D2F-A70A-AFA1EF49D8BC}"/>
              </a:ext>
            </a:extLst>
          </p:cNvPr>
          <p:cNvPicPr>
            <a:picLocks noChangeAspect="1"/>
          </p:cNvPicPr>
          <p:nvPr/>
        </p:nvPicPr>
        <p:blipFill>
          <a:blip r:embed="rId2"/>
          <a:stretch>
            <a:fillRect/>
          </a:stretch>
        </p:blipFill>
        <p:spPr>
          <a:xfrm>
            <a:off x="1066800" y="381000"/>
            <a:ext cx="7543800" cy="6096000"/>
          </a:xfrm>
          <a:prstGeom prst="rect">
            <a:avLst/>
          </a:prstGeom>
        </p:spPr>
      </p:pic>
    </p:spTree>
    <p:extLst>
      <p:ext uri="{BB962C8B-B14F-4D97-AF65-F5344CB8AC3E}">
        <p14:creationId xmlns:p14="http://schemas.microsoft.com/office/powerpoint/2010/main" val="5096842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3F4021-BAD1-4665-9570-F348468C2A6D}"/>
              </a:ext>
            </a:extLst>
          </p:cNvPr>
          <p:cNvSpPr>
            <a:spLocks noGrp="1"/>
          </p:cNvSpPr>
          <p:nvPr>
            <p:ph type="title"/>
          </p:nvPr>
        </p:nvSpPr>
        <p:spPr/>
        <p:txBody>
          <a:bodyPr/>
          <a:lstStyle/>
          <a:p>
            <a:r>
              <a:rPr lang="en-IN" dirty="0" err="1"/>
              <a:t>ListBox</a:t>
            </a:r>
            <a:r>
              <a:rPr lang="en-IN" dirty="0"/>
              <a:t> Output</a:t>
            </a:r>
          </a:p>
        </p:txBody>
      </p:sp>
      <p:pic>
        <p:nvPicPr>
          <p:cNvPr id="5" name="Content Placeholder 4">
            <a:extLst>
              <a:ext uri="{FF2B5EF4-FFF2-40B4-BE49-F238E27FC236}">
                <a16:creationId xmlns:a16="http://schemas.microsoft.com/office/drawing/2014/main" id="{AC6512D8-B8CF-4AF9-9859-F75682C93B6E}"/>
              </a:ext>
            </a:extLst>
          </p:cNvPr>
          <p:cNvPicPr>
            <a:picLocks noGrp="1" noChangeAspect="1"/>
          </p:cNvPicPr>
          <p:nvPr>
            <p:ph idx="1"/>
          </p:nvPr>
        </p:nvPicPr>
        <p:blipFill>
          <a:blip r:embed="rId2"/>
          <a:stretch>
            <a:fillRect/>
          </a:stretch>
        </p:blipFill>
        <p:spPr>
          <a:xfrm>
            <a:off x="2419350" y="1872456"/>
            <a:ext cx="4305300" cy="3981450"/>
          </a:xfrm>
        </p:spPr>
      </p:pic>
    </p:spTree>
    <p:extLst>
      <p:ext uri="{BB962C8B-B14F-4D97-AF65-F5344CB8AC3E}">
        <p14:creationId xmlns:p14="http://schemas.microsoft.com/office/powerpoint/2010/main" val="311991429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54E370-2422-49DC-926F-DB1B52CD24E3}"/>
              </a:ext>
            </a:extLst>
          </p:cNvPr>
          <p:cNvSpPr>
            <a:spLocks noGrp="1"/>
          </p:cNvSpPr>
          <p:nvPr>
            <p:ph type="title"/>
          </p:nvPr>
        </p:nvSpPr>
        <p:spPr>
          <a:xfrm>
            <a:off x="457200" y="274638"/>
            <a:ext cx="8229600" cy="1173162"/>
          </a:xfrm>
        </p:spPr>
        <p:txBody>
          <a:bodyPr/>
          <a:lstStyle/>
          <a:p>
            <a:r>
              <a:rPr lang="en-IN" dirty="0" err="1">
                <a:solidFill>
                  <a:srgbClr val="0070C0"/>
                </a:solidFill>
              </a:rPr>
              <a:t>Spinbox</a:t>
            </a:r>
            <a:endParaRPr lang="en-IN" dirty="0">
              <a:solidFill>
                <a:srgbClr val="0070C0"/>
              </a:solidFill>
            </a:endParaRPr>
          </a:p>
        </p:txBody>
      </p:sp>
      <p:sp>
        <p:nvSpPr>
          <p:cNvPr id="3" name="Content Placeholder 2">
            <a:extLst>
              <a:ext uri="{FF2B5EF4-FFF2-40B4-BE49-F238E27FC236}">
                <a16:creationId xmlns:a16="http://schemas.microsoft.com/office/drawing/2014/main" id="{A9527A5C-273B-4E9E-B351-AC5BF5B82FF5}"/>
              </a:ext>
            </a:extLst>
          </p:cNvPr>
          <p:cNvSpPr>
            <a:spLocks noGrp="1"/>
          </p:cNvSpPr>
          <p:nvPr>
            <p:ph idx="1"/>
          </p:nvPr>
        </p:nvSpPr>
        <p:spPr>
          <a:xfrm>
            <a:off x="457200" y="1219200"/>
            <a:ext cx="8229600" cy="5364162"/>
          </a:xfrm>
          <a:ln>
            <a:solidFill>
              <a:srgbClr val="00B050"/>
            </a:solidFill>
          </a:ln>
        </p:spPr>
        <p:txBody>
          <a:bodyPr>
            <a:normAutofit/>
          </a:bodyPr>
          <a:lstStyle/>
          <a:p>
            <a:r>
              <a:rPr lang="en-IN" dirty="0"/>
              <a:t>Allows user to select a value form a set of values </a:t>
            </a:r>
          </a:p>
          <a:p>
            <a:r>
              <a:rPr lang="en-IN" dirty="0"/>
              <a:t>Set of values may be in a range of numbers or a fixed set of strings.</a:t>
            </a:r>
          </a:p>
          <a:p>
            <a:pPr marL="0" indent="0">
              <a:buNone/>
            </a:pPr>
            <a:r>
              <a:rPr lang="en-IN" dirty="0"/>
              <a:t>Syntax:</a:t>
            </a:r>
          </a:p>
          <a:p>
            <a:pPr marL="0" indent="0">
              <a:buNone/>
            </a:pPr>
            <a:r>
              <a:rPr lang="en-IN" dirty="0"/>
              <a:t>	s=</a:t>
            </a:r>
            <a:r>
              <a:rPr lang="en-IN" dirty="0" err="1"/>
              <a:t>Spinbox</a:t>
            </a:r>
            <a:r>
              <a:rPr lang="en-IN" dirty="0"/>
              <a:t>(</a:t>
            </a:r>
            <a:r>
              <a:rPr lang="en-IN" dirty="0" err="1"/>
              <a:t>root,options</a:t>
            </a:r>
            <a:r>
              <a:rPr lang="en-IN" dirty="0"/>
              <a:t>)</a:t>
            </a:r>
          </a:p>
          <a:p>
            <a:pPr marL="0" indent="0">
              <a:buNone/>
            </a:pPr>
            <a:r>
              <a:rPr lang="en-IN" dirty="0"/>
              <a:t>Example:</a:t>
            </a:r>
          </a:p>
          <a:p>
            <a:pPr marL="0" indent="0">
              <a:buNone/>
            </a:pPr>
            <a:r>
              <a:rPr lang="en-IN" dirty="0"/>
              <a:t>S=</a:t>
            </a:r>
            <a:r>
              <a:rPr lang="en-IN" dirty="0" err="1"/>
              <a:t>Spinbox</a:t>
            </a:r>
            <a:r>
              <a:rPr lang="en-IN" dirty="0"/>
              <a:t>( f, </a:t>
            </a:r>
            <a:r>
              <a:rPr lang="en-IN" dirty="0">
                <a:solidFill>
                  <a:srgbClr val="FF0000"/>
                </a:solidFill>
              </a:rPr>
              <a:t>from_=5,to=15,textvariable=val1</a:t>
            </a:r>
            <a:r>
              <a:rPr lang="en-IN" dirty="0"/>
              <a:t>)</a:t>
            </a:r>
          </a:p>
        </p:txBody>
      </p:sp>
    </p:spTree>
    <p:extLst>
      <p:ext uri="{BB962C8B-B14F-4D97-AF65-F5344CB8AC3E}">
        <p14:creationId xmlns:p14="http://schemas.microsoft.com/office/powerpoint/2010/main" val="11301083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A06295-5226-4BBB-95D8-3E5B59B17824}"/>
              </a:ext>
            </a:extLst>
          </p:cNvPr>
          <p:cNvSpPr>
            <a:spLocks noGrp="1"/>
          </p:cNvSpPr>
          <p:nvPr>
            <p:ph type="title"/>
          </p:nvPr>
        </p:nvSpPr>
        <p:spPr/>
        <p:txBody>
          <a:bodyPr/>
          <a:lstStyle/>
          <a:p>
            <a:r>
              <a:rPr lang="en-IN" dirty="0" err="1"/>
              <a:t>SpinBox</a:t>
            </a:r>
            <a:r>
              <a:rPr lang="en-IN" dirty="0"/>
              <a:t> Example</a:t>
            </a:r>
          </a:p>
        </p:txBody>
      </p:sp>
      <p:pic>
        <p:nvPicPr>
          <p:cNvPr id="5" name="Content Placeholder 4">
            <a:extLst>
              <a:ext uri="{FF2B5EF4-FFF2-40B4-BE49-F238E27FC236}">
                <a16:creationId xmlns:a16="http://schemas.microsoft.com/office/drawing/2014/main" id="{D768D09F-A597-493A-9291-FEED7AB3012C}"/>
              </a:ext>
            </a:extLst>
          </p:cNvPr>
          <p:cNvPicPr>
            <a:picLocks noGrp="1" noChangeAspect="1"/>
          </p:cNvPicPr>
          <p:nvPr>
            <p:ph idx="1"/>
          </p:nvPr>
        </p:nvPicPr>
        <p:blipFill>
          <a:blip r:embed="rId2"/>
          <a:stretch>
            <a:fillRect/>
          </a:stretch>
        </p:blipFill>
        <p:spPr>
          <a:xfrm>
            <a:off x="2057400" y="1717080"/>
            <a:ext cx="4505325" cy="2171700"/>
          </a:xfrm>
        </p:spPr>
      </p:pic>
      <p:pic>
        <p:nvPicPr>
          <p:cNvPr id="6" name="Picture 5">
            <a:extLst>
              <a:ext uri="{FF2B5EF4-FFF2-40B4-BE49-F238E27FC236}">
                <a16:creationId xmlns:a16="http://schemas.microsoft.com/office/drawing/2014/main" id="{D0810BD1-B916-410D-8656-5B72606B991C}"/>
              </a:ext>
            </a:extLst>
          </p:cNvPr>
          <p:cNvPicPr>
            <a:picLocks noChangeAspect="1"/>
          </p:cNvPicPr>
          <p:nvPr/>
        </p:nvPicPr>
        <p:blipFill>
          <a:blip r:embed="rId3"/>
          <a:stretch>
            <a:fillRect/>
          </a:stretch>
        </p:blipFill>
        <p:spPr>
          <a:xfrm>
            <a:off x="581977" y="4188222"/>
            <a:ext cx="4005263" cy="1986756"/>
          </a:xfrm>
          <a:prstGeom prst="rect">
            <a:avLst/>
          </a:prstGeom>
        </p:spPr>
      </p:pic>
      <p:pic>
        <p:nvPicPr>
          <p:cNvPr id="7" name="Content Placeholder 4">
            <a:extLst>
              <a:ext uri="{FF2B5EF4-FFF2-40B4-BE49-F238E27FC236}">
                <a16:creationId xmlns:a16="http://schemas.microsoft.com/office/drawing/2014/main" id="{712C7C09-0888-4EB1-8B16-CC884EF6CA9E}"/>
              </a:ext>
            </a:extLst>
          </p:cNvPr>
          <p:cNvPicPr>
            <a:picLocks noChangeAspect="1"/>
          </p:cNvPicPr>
          <p:nvPr/>
        </p:nvPicPr>
        <p:blipFill>
          <a:blip r:embed="rId4"/>
          <a:stretch>
            <a:fillRect/>
          </a:stretch>
        </p:blipFill>
        <p:spPr>
          <a:xfrm>
            <a:off x="4953000" y="4188222"/>
            <a:ext cx="3886200" cy="2060178"/>
          </a:xfrm>
          <a:prstGeom prst="rect">
            <a:avLst/>
          </a:prstGeom>
        </p:spPr>
      </p:pic>
    </p:spTree>
    <p:extLst>
      <p:ext uri="{BB962C8B-B14F-4D97-AF65-F5344CB8AC3E}">
        <p14:creationId xmlns:p14="http://schemas.microsoft.com/office/powerpoint/2010/main" val="301002318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5CDD48-B9C5-466A-96B8-D0BFDDBC7FA8}"/>
              </a:ext>
            </a:extLst>
          </p:cNvPr>
          <p:cNvSpPr>
            <a:spLocks noGrp="1"/>
          </p:cNvSpPr>
          <p:nvPr>
            <p:ph type="title"/>
          </p:nvPr>
        </p:nvSpPr>
        <p:spPr/>
        <p:txBody>
          <a:bodyPr/>
          <a:lstStyle/>
          <a:p>
            <a:r>
              <a:rPr lang="en-IN" dirty="0" err="1"/>
              <a:t>SpinBox</a:t>
            </a:r>
            <a:r>
              <a:rPr lang="en-IN" dirty="0"/>
              <a:t> Example</a:t>
            </a:r>
          </a:p>
        </p:txBody>
      </p:sp>
      <p:pic>
        <p:nvPicPr>
          <p:cNvPr id="5" name="Content Placeholder 4">
            <a:extLst>
              <a:ext uri="{FF2B5EF4-FFF2-40B4-BE49-F238E27FC236}">
                <a16:creationId xmlns:a16="http://schemas.microsoft.com/office/drawing/2014/main" id="{143FE0A7-ACE7-4033-B83B-4889741A91C4}"/>
              </a:ext>
            </a:extLst>
          </p:cNvPr>
          <p:cNvPicPr>
            <a:picLocks noGrp="1" noChangeAspect="1"/>
          </p:cNvPicPr>
          <p:nvPr>
            <p:ph idx="1"/>
          </p:nvPr>
        </p:nvPicPr>
        <p:blipFill>
          <a:blip r:embed="rId2"/>
          <a:stretch>
            <a:fillRect/>
          </a:stretch>
        </p:blipFill>
        <p:spPr>
          <a:xfrm>
            <a:off x="4572000" y="4412578"/>
            <a:ext cx="3819525" cy="1985963"/>
          </a:xfrm>
        </p:spPr>
      </p:pic>
      <p:pic>
        <p:nvPicPr>
          <p:cNvPr id="7" name="Picture 6">
            <a:extLst>
              <a:ext uri="{FF2B5EF4-FFF2-40B4-BE49-F238E27FC236}">
                <a16:creationId xmlns:a16="http://schemas.microsoft.com/office/drawing/2014/main" id="{220FD81F-4AEC-4F67-9A43-66C708BEBE5A}"/>
              </a:ext>
            </a:extLst>
          </p:cNvPr>
          <p:cNvPicPr>
            <a:picLocks noChangeAspect="1"/>
          </p:cNvPicPr>
          <p:nvPr/>
        </p:nvPicPr>
        <p:blipFill>
          <a:blip r:embed="rId3"/>
          <a:stretch>
            <a:fillRect/>
          </a:stretch>
        </p:blipFill>
        <p:spPr>
          <a:xfrm>
            <a:off x="462280" y="4446190"/>
            <a:ext cx="3609975" cy="1985963"/>
          </a:xfrm>
          <a:prstGeom prst="rect">
            <a:avLst/>
          </a:prstGeom>
        </p:spPr>
      </p:pic>
      <p:pic>
        <p:nvPicPr>
          <p:cNvPr id="9" name="Picture 8">
            <a:extLst>
              <a:ext uri="{FF2B5EF4-FFF2-40B4-BE49-F238E27FC236}">
                <a16:creationId xmlns:a16="http://schemas.microsoft.com/office/drawing/2014/main" id="{D78D100C-2556-4A06-9060-83441F418455}"/>
              </a:ext>
            </a:extLst>
          </p:cNvPr>
          <p:cNvPicPr>
            <a:picLocks noChangeAspect="1"/>
          </p:cNvPicPr>
          <p:nvPr/>
        </p:nvPicPr>
        <p:blipFill>
          <a:blip r:embed="rId4"/>
          <a:stretch>
            <a:fillRect/>
          </a:stretch>
        </p:blipFill>
        <p:spPr>
          <a:xfrm>
            <a:off x="1600200" y="1548270"/>
            <a:ext cx="5553075" cy="2733675"/>
          </a:xfrm>
          <a:prstGeom prst="rect">
            <a:avLst/>
          </a:prstGeom>
        </p:spPr>
      </p:pic>
    </p:spTree>
    <p:extLst>
      <p:ext uri="{BB962C8B-B14F-4D97-AF65-F5344CB8AC3E}">
        <p14:creationId xmlns:p14="http://schemas.microsoft.com/office/powerpoint/2010/main" val="41577559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0B470B-607E-48DA-984C-10664C1D2D8B}"/>
              </a:ext>
            </a:extLst>
          </p:cNvPr>
          <p:cNvSpPr>
            <a:spLocks noGrp="1"/>
          </p:cNvSpPr>
          <p:nvPr>
            <p:ph type="title"/>
          </p:nvPr>
        </p:nvSpPr>
        <p:spPr>
          <a:xfrm>
            <a:off x="457200" y="187552"/>
            <a:ext cx="8229600" cy="715962"/>
          </a:xfrm>
        </p:spPr>
        <p:txBody>
          <a:bodyPr>
            <a:normAutofit fontScale="90000"/>
          </a:bodyPr>
          <a:lstStyle/>
          <a:p>
            <a:r>
              <a:rPr lang="en-IN" dirty="0">
                <a:solidFill>
                  <a:srgbClr val="0070C0"/>
                </a:solidFill>
              </a:rPr>
              <a:t>Example</a:t>
            </a:r>
          </a:p>
        </p:txBody>
      </p:sp>
      <p:pic>
        <p:nvPicPr>
          <p:cNvPr id="4" name="Content Placeholder 3">
            <a:extLst>
              <a:ext uri="{FF2B5EF4-FFF2-40B4-BE49-F238E27FC236}">
                <a16:creationId xmlns:a16="http://schemas.microsoft.com/office/drawing/2014/main" id="{2AD2C8BE-1EB1-4E35-9339-9746D464367A}"/>
              </a:ext>
            </a:extLst>
          </p:cNvPr>
          <p:cNvPicPr>
            <a:picLocks noGrp="1" noChangeAspect="1"/>
          </p:cNvPicPr>
          <p:nvPr>
            <p:ph idx="1"/>
          </p:nvPr>
        </p:nvPicPr>
        <p:blipFill>
          <a:blip r:embed="rId2"/>
          <a:stretch>
            <a:fillRect/>
          </a:stretch>
        </p:blipFill>
        <p:spPr>
          <a:xfrm>
            <a:off x="457200" y="1077686"/>
            <a:ext cx="8077199" cy="5756694"/>
          </a:xfrm>
          <a:prstGeom prst="rect">
            <a:avLst/>
          </a:prstGeom>
          <a:ln>
            <a:solidFill>
              <a:srgbClr val="00B050"/>
            </a:solidFill>
          </a:ln>
        </p:spPr>
      </p:pic>
    </p:spTree>
    <p:extLst>
      <p:ext uri="{BB962C8B-B14F-4D97-AF65-F5344CB8AC3E}">
        <p14:creationId xmlns:p14="http://schemas.microsoft.com/office/powerpoint/2010/main" val="281684305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B37D90-7CF9-4DCD-8747-5532C6D40C09}"/>
              </a:ext>
            </a:extLst>
          </p:cNvPr>
          <p:cNvSpPr>
            <a:spLocks noGrp="1"/>
          </p:cNvSpPr>
          <p:nvPr>
            <p:ph type="title"/>
          </p:nvPr>
        </p:nvSpPr>
        <p:spPr>
          <a:xfrm>
            <a:off x="457200" y="274638"/>
            <a:ext cx="8229600" cy="715962"/>
          </a:xfrm>
        </p:spPr>
        <p:txBody>
          <a:bodyPr>
            <a:normAutofit fontScale="90000"/>
          </a:bodyPr>
          <a:lstStyle/>
          <a:p>
            <a:r>
              <a:rPr lang="en-IN" dirty="0">
                <a:solidFill>
                  <a:srgbClr val="0070C0"/>
                </a:solidFill>
              </a:rPr>
              <a:t>bind()</a:t>
            </a:r>
          </a:p>
        </p:txBody>
      </p:sp>
      <p:sp>
        <p:nvSpPr>
          <p:cNvPr id="3" name="Content Placeholder 2">
            <a:extLst>
              <a:ext uri="{FF2B5EF4-FFF2-40B4-BE49-F238E27FC236}">
                <a16:creationId xmlns:a16="http://schemas.microsoft.com/office/drawing/2014/main" id="{D6B63AE3-0C73-4B12-8B38-113A2515D2E8}"/>
              </a:ext>
            </a:extLst>
          </p:cNvPr>
          <p:cNvSpPr>
            <a:spLocks noGrp="1"/>
          </p:cNvSpPr>
          <p:nvPr>
            <p:ph idx="1"/>
          </p:nvPr>
        </p:nvSpPr>
        <p:spPr>
          <a:xfrm>
            <a:off x="457200" y="1143000"/>
            <a:ext cx="8229600" cy="4983163"/>
          </a:xfrm>
          <a:ln>
            <a:solidFill>
              <a:srgbClr val="00B050"/>
            </a:solidFill>
          </a:ln>
        </p:spPr>
        <p:txBody>
          <a:bodyPr/>
          <a:lstStyle/>
          <a:p>
            <a:r>
              <a:rPr lang="en-IN" dirty="0"/>
              <a:t>To add a function when some item is selected from the list box.</a:t>
            </a:r>
          </a:p>
          <a:p>
            <a:r>
              <a:rPr lang="en-IN" dirty="0"/>
              <a:t>Syntax:</a:t>
            </a:r>
          </a:p>
          <a:p>
            <a:pPr lvl="1"/>
            <a:r>
              <a:rPr lang="en-IN" dirty="0" err="1"/>
              <a:t>Lb.bind</a:t>
            </a:r>
            <a:r>
              <a:rPr lang="en-IN" dirty="0"/>
              <a:t>(‘&lt;&lt;</a:t>
            </a:r>
            <a:r>
              <a:rPr lang="en-IN" dirty="0" err="1"/>
              <a:t>ListboxSelect</a:t>
            </a:r>
            <a:r>
              <a:rPr lang="en-IN" dirty="0"/>
              <a:t>&gt;&gt;’,method name)</a:t>
            </a:r>
          </a:p>
          <a:p>
            <a:pPr marL="457200" lvl="1" indent="0">
              <a:buNone/>
            </a:pPr>
            <a:r>
              <a:rPr lang="en-IN" dirty="0"/>
              <a:t>Example:</a:t>
            </a:r>
          </a:p>
          <a:p>
            <a:pPr marL="457200" lvl="1" indent="0">
              <a:buNone/>
            </a:pPr>
            <a:r>
              <a:rPr lang="en-IN" dirty="0"/>
              <a:t>  </a:t>
            </a:r>
            <a:r>
              <a:rPr lang="en-IN" dirty="0" err="1"/>
              <a:t>lb.bind</a:t>
            </a:r>
            <a:r>
              <a:rPr lang="en-IN" dirty="0"/>
              <a:t>(‘&lt;&lt;</a:t>
            </a:r>
            <a:r>
              <a:rPr lang="en-IN" dirty="0" err="1"/>
              <a:t>ListboxSelect</a:t>
            </a:r>
            <a:r>
              <a:rPr lang="en-IN" dirty="0"/>
              <a:t>&gt;&gt;’, </a:t>
            </a:r>
            <a:r>
              <a:rPr lang="en-IN" dirty="0" err="1"/>
              <a:t>on_select</a:t>
            </a:r>
            <a:r>
              <a:rPr lang="en-IN" dirty="0"/>
              <a:t>)</a:t>
            </a:r>
          </a:p>
        </p:txBody>
      </p:sp>
    </p:spTree>
    <p:extLst>
      <p:ext uri="{BB962C8B-B14F-4D97-AF65-F5344CB8AC3E}">
        <p14:creationId xmlns:p14="http://schemas.microsoft.com/office/powerpoint/2010/main" val="309590425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7A7267-258E-40FD-B08E-948B2D0DA8AE}"/>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329FFCBD-578C-4202-93BC-015091B5516F}"/>
              </a:ext>
            </a:extLst>
          </p:cNvPr>
          <p:cNvPicPr>
            <a:picLocks noGrp="1" noChangeAspect="1"/>
          </p:cNvPicPr>
          <p:nvPr>
            <p:ph idx="1"/>
          </p:nvPr>
        </p:nvPicPr>
        <p:blipFill>
          <a:blip r:embed="rId2"/>
          <a:stretch>
            <a:fillRect/>
          </a:stretch>
        </p:blipFill>
        <p:spPr>
          <a:xfrm>
            <a:off x="487680" y="1828800"/>
            <a:ext cx="8229600" cy="4119562"/>
          </a:xfrm>
        </p:spPr>
      </p:pic>
    </p:spTree>
    <p:extLst>
      <p:ext uri="{BB962C8B-B14F-4D97-AF65-F5344CB8AC3E}">
        <p14:creationId xmlns:p14="http://schemas.microsoft.com/office/powerpoint/2010/main" val="261209920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52A821-3A20-4A18-9E92-5831C712D6CF}"/>
              </a:ext>
            </a:extLst>
          </p:cNvPr>
          <p:cNvSpPr>
            <a:spLocks noGrp="1"/>
          </p:cNvSpPr>
          <p:nvPr>
            <p:ph type="title"/>
          </p:nvPr>
        </p:nvSpPr>
        <p:spPr>
          <a:xfrm>
            <a:off x="457200" y="274638"/>
            <a:ext cx="8229600" cy="457199"/>
          </a:xfrm>
        </p:spPr>
        <p:txBody>
          <a:bodyPr>
            <a:normAutofit fontScale="90000"/>
          </a:bodyPr>
          <a:lstStyle/>
          <a:p>
            <a:r>
              <a:rPr lang="en-IN" dirty="0">
                <a:solidFill>
                  <a:srgbClr val="0070C0"/>
                </a:solidFill>
              </a:rPr>
              <a:t>Example</a:t>
            </a:r>
          </a:p>
        </p:txBody>
      </p:sp>
      <p:pic>
        <p:nvPicPr>
          <p:cNvPr id="4" name="Content Placeholder 3">
            <a:extLst>
              <a:ext uri="{FF2B5EF4-FFF2-40B4-BE49-F238E27FC236}">
                <a16:creationId xmlns:a16="http://schemas.microsoft.com/office/drawing/2014/main" id="{8395F7C4-1B7F-4057-A107-B2D26715FE89}"/>
              </a:ext>
            </a:extLst>
          </p:cNvPr>
          <p:cNvPicPr>
            <a:picLocks noGrp="1" noChangeAspect="1"/>
          </p:cNvPicPr>
          <p:nvPr>
            <p:ph idx="1"/>
          </p:nvPr>
        </p:nvPicPr>
        <p:blipFill>
          <a:blip r:embed="rId2"/>
          <a:stretch>
            <a:fillRect/>
          </a:stretch>
        </p:blipFill>
        <p:spPr>
          <a:xfrm>
            <a:off x="330154" y="914400"/>
            <a:ext cx="8255092" cy="5791200"/>
          </a:xfrm>
          <a:prstGeom prst="rect">
            <a:avLst/>
          </a:prstGeom>
        </p:spPr>
      </p:pic>
    </p:spTree>
    <p:extLst>
      <p:ext uri="{BB962C8B-B14F-4D97-AF65-F5344CB8AC3E}">
        <p14:creationId xmlns:p14="http://schemas.microsoft.com/office/powerpoint/2010/main" val="424607482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83E44-6813-41D2-98C6-68EB64F35592}"/>
              </a:ext>
            </a:extLst>
          </p:cNvPr>
          <p:cNvSpPr>
            <a:spLocks noGrp="1"/>
          </p:cNvSpPr>
          <p:nvPr>
            <p:ph type="title"/>
          </p:nvPr>
        </p:nvSpPr>
        <p:spPr/>
        <p:txBody>
          <a:bodyPr/>
          <a:lstStyle/>
          <a:p>
            <a:r>
              <a:rPr lang="en-IN" dirty="0"/>
              <a:t>Bind()</a:t>
            </a:r>
          </a:p>
        </p:txBody>
      </p:sp>
      <p:sp>
        <p:nvSpPr>
          <p:cNvPr id="3" name="Content Placeholder 2">
            <a:extLst>
              <a:ext uri="{FF2B5EF4-FFF2-40B4-BE49-F238E27FC236}">
                <a16:creationId xmlns:a16="http://schemas.microsoft.com/office/drawing/2014/main" id="{6E483E5C-A5EA-4E02-A79D-71EF2654C874}"/>
              </a:ext>
            </a:extLst>
          </p:cNvPr>
          <p:cNvSpPr>
            <a:spLocks noGrp="1"/>
          </p:cNvSpPr>
          <p:nvPr>
            <p:ph idx="1"/>
          </p:nvPr>
        </p:nvSpPr>
        <p:spPr/>
        <p:txBody>
          <a:bodyPr/>
          <a:lstStyle/>
          <a:p>
            <a:r>
              <a:rPr lang="en-US" b="0" i="0" dirty="0">
                <a:solidFill>
                  <a:srgbClr val="40424E"/>
                </a:solidFill>
                <a:effectLst/>
                <a:latin typeface="urw-din"/>
              </a:rPr>
              <a:t>The binding function is used to deal with the events. </a:t>
            </a:r>
          </a:p>
          <a:p>
            <a:pPr marL="0" indent="0">
              <a:buNone/>
            </a:pPr>
            <a:endParaRPr lang="en-US" b="0" i="0" dirty="0">
              <a:solidFill>
                <a:srgbClr val="40424E"/>
              </a:solidFill>
              <a:effectLst/>
              <a:latin typeface="urw-din"/>
            </a:endParaRPr>
          </a:p>
          <a:p>
            <a:r>
              <a:rPr lang="en-US" b="0" i="0" dirty="0">
                <a:solidFill>
                  <a:srgbClr val="40424E"/>
                </a:solidFill>
                <a:effectLst/>
                <a:latin typeface="urw-din"/>
              </a:rPr>
              <a:t>We can bind </a:t>
            </a:r>
            <a:r>
              <a:rPr lang="en-US" b="1" i="0" dirty="0">
                <a:solidFill>
                  <a:srgbClr val="40424E"/>
                </a:solidFill>
                <a:effectLst/>
                <a:latin typeface="urw-din"/>
              </a:rPr>
              <a:t>Python’s Functions</a:t>
            </a:r>
            <a:r>
              <a:rPr lang="en-US" b="0" i="0" dirty="0">
                <a:solidFill>
                  <a:srgbClr val="40424E"/>
                </a:solidFill>
                <a:effectLst/>
                <a:latin typeface="urw-din"/>
              </a:rPr>
              <a:t> and methods to an event as well as we can bind these functions to any particular widget.</a:t>
            </a:r>
            <a:endParaRPr lang="en-IN" dirty="0"/>
          </a:p>
        </p:txBody>
      </p:sp>
    </p:spTree>
    <p:extLst>
      <p:ext uri="{BB962C8B-B14F-4D97-AF65-F5344CB8AC3E}">
        <p14:creationId xmlns:p14="http://schemas.microsoft.com/office/powerpoint/2010/main" val="33662140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C9A3C8-805E-4B49-A2F3-9EE528BFC23F}"/>
              </a:ext>
            </a:extLst>
          </p:cNvPr>
          <p:cNvSpPr>
            <a:spLocks noGrp="1"/>
          </p:cNvSpPr>
          <p:nvPr>
            <p:ph type="title"/>
          </p:nvPr>
        </p:nvSpPr>
        <p:spPr>
          <a:xfrm>
            <a:off x="457200" y="274638"/>
            <a:ext cx="8229600" cy="639762"/>
          </a:xfrm>
        </p:spPr>
        <p:txBody>
          <a:bodyPr>
            <a:normAutofit fontScale="90000"/>
          </a:bodyPr>
          <a:lstStyle/>
          <a:p>
            <a:r>
              <a:rPr lang="en-IN" dirty="0">
                <a:solidFill>
                  <a:srgbClr val="0070C0"/>
                </a:solidFill>
              </a:rPr>
              <a:t>The Root Window</a:t>
            </a:r>
          </a:p>
        </p:txBody>
      </p:sp>
      <p:sp>
        <p:nvSpPr>
          <p:cNvPr id="3" name="Content Placeholder 2">
            <a:extLst>
              <a:ext uri="{FF2B5EF4-FFF2-40B4-BE49-F238E27FC236}">
                <a16:creationId xmlns:a16="http://schemas.microsoft.com/office/drawing/2014/main" id="{C65EC82B-F210-4BC6-B145-8B8D256E4A7A}"/>
              </a:ext>
            </a:extLst>
          </p:cNvPr>
          <p:cNvSpPr>
            <a:spLocks noGrp="1"/>
          </p:cNvSpPr>
          <p:nvPr>
            <p:ph idx="1"/>
          </p:nvPr>
        </p:nvSpPr>
        <p:spPr>
          <a:xfrm>
            <a:off x="152400" y="990600"/>
            <a:ext cx="8763000" cy="5715000"/>
          </a:xfrm>
          <a:ln>
            <a:solidFill>
              <a:srgbClr val="00B050"/>
            </a:solidFill>
          </a:ln>
        </p:spPr>
        <p:txBody>
          <a:bodyPr/>
          <a:lstStyle/>
          <a:p>
            <a:r>
              <a:rPr lang="en-IN" dirty="0"/>
              <a:t>To display the graphical output, the space we create is known as “Root window”</a:t>
            </a:r>
          </a:p>
          <a:p>
            <a:r>
              <a:rPr lang="en-IN" dirty="0"/>
              <a:t>                                                           </a:t>
            </a:r>
          </a:p>
          <a:p>
            <a:pPr marL="0" indent="0">
              <a:buNone/>
            </a:pPr>
            <a:endParaRPr lang="en-IN" dirty="0"/>
          </a:p>
          <a:p>
            <a:pPr marL="0" indent="0">
              <a:buNone/>
            </a:pPr>
            <a:r>
              <a:rPr lang="en-IN" dirty="0"/>
              <a:t>Tk() – </a:t>
            </a:r>
            <a:r>
              <a:rPr lang="en-IN" dirty="0">
                <a:solidFill>
                  <a:srgbClr val="00B050"/>
                </a:solidFill>
              </a:rPr>
              <a:t>to create the window</a:t>
            </a:r>
          </a:p>
          <a:p>
            <a:pPr marL="0" indent="0">
              <a:buNone/>
            </a:pPr>
            <a:r>
              <a:rPr lang="en-IN" dirty="0" err="1"/>
              <a:t>Mainloop</a:t>
            </a:r>
            <a:r>
              <a:rPr lang="en-IN" dirty="0"/>
              <a:t>()- </a:t>
            </a:r>
          </a:p>
          <a:p>
            <a:pPr marL="0" indent="0">
              <a:buNone/>
            </a:pPr>
            <a:r>
              <a:rPr lang="en-US" dirty="0">
                <a:solidFill>
                  <a:srgbClr val="00B050"/>
                </a:solidFill>
              </a:rPr>
              <a:t>to take action against each event triggered by the user.</a:t>
            </a:r>
            <a:endParaRPr lang="en-IN" dirty="0">
              <a:solidFill>
                <a:srgbClr val="00B050"/>
              </a:solidFill>
            </a:endParaRPr>
          </a:p>
        </p:txBody>
      </p:sp>
      <p:pic>
        <p:nvPicPr>
          <p:cNvPr id="4" name="Picture 3">
            <a:extLst>
              <a:ext uri="{FF2B5EF4-FFF2-40B4-BE49-F238E27FC236}">
                <a16:creationId xmlns:a16="http://schemas.microsoft.com/office/drawing/2014/main" id="{F7F31A99-B44E-415F-AC2E-BA5F24BA1263}"/>
              </a:ext>
            </a:extLst>
          </p:cNvPr>
          <p:cNvPicPr>
            <a:picLocks noChangeAspect="1"/>
          </p:cNvPicPr>
          <p:nvPr/>
        </p:nvPicPr>
        <p:blipFill>
          <a:blip r:embed="rId3"/>
          <a:stretch>
            <a:fillRect/>
          </a:stretch>
        </p:blipFill>
        <p:spPr>
          <a:xfrm>
            <a:off x="609600" y="2133600"/>
            <a:ext cx="4486275" cy="1085850"/>
          </a:xfrm>
          <a:prstGeom prst="rect">
            <a:avLst/>
          </a:prstGeom>
          <a:ln>
            <a:solidFill>
              <a:srgbClr val="00B050"/>
            </a:solidFill>
          </a:ln>
        </p:spPr>
      </p:pic>
    </p:spTree>
    <p:extLst>
      <p:ext uri="{BB962C8B-B14F-4D97-AF65-F5344CB8AC3E}">
        <p14:creationId xmlns:p14="http://schemas.microsoft.com/office/powerpoint/2010/main" val="24122060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DD2563-A9F8-4EDD-B1C0-BFFC127F4A09}"/>
              </a:ext>
            </a:extLst>
          </p:cNvPr>
          <p:cNvSpPr>
            <a:spLocks noGrp="1"/>
          </p:cNvSpPr>
          <p:nvPr>
            <p:ph type="title"/>
          </p:nvPr>
        </p:nvSpPr>
        <p:spPr/>
        <p:txBody>
          <a:bodyPr>
            <a:normAutofit fontScale="90000"/>
          </a:bodyPr>
          <a:lstStyle/>
          <a:p>
            <a:r>
              <a:rPr lang="en-US" b="0" i="0" dirty="0">
                <a:solidFill>
                  <a:srgbClr val="40424E"/>
                </a:solidFill>
                <a:effectLst/>
                <a:latin typeface="urw-din"/>
              </a:rPr>
              <a:t>Binding mouse movement with </a:t>
            </a:r>
            <a:r>
              <a:rPr lang="en-US" b="0" i="0" dirty="0" err="1">
                <a:solidFill>
                  <a:srgbClr val="40424E"/>
                </a:solidFill>
                <a:effectLst/>
                <a:latin typeface="urw-din"/>
              </a:rPr>
              <a:t>tkinter</a:t>
            </a:r>
            <a:r>
              <a:rPr lang="en-US" b="0" i="0" dirty="0">
                <a:solidFill>
                  <a:srgbClr val="40424E"/>
                </a:solidFill>
                <a:effectLst/>
                <a:latin typeface="urw-din"/>
              </a:rPr>
              <a:t> Frame. </a:t>
            </a:r>
            <a:endParaRPr lang="en-IN" dirty="0"/>
          </a:p>
        </p:txBody>
      </p:sp>
      <p:pic>
        <p:nvPicPr>
          <p:cNvPr id="5" name="Content Placeholder 4">
            <a:extLst>
              <a:ext uri="{FF2B5EF4-FFF2-40B4-BE49-F238E27FC236}">
                <a16:creationId xmlns:a16="http://schemas.microsoft.com/office/drawing/2014/main" id="{EDCC1690-07E4-4DC7-9CA8-EA5AC8CAA4A1}"/>
              </a:ext>
            </a:extLst>
          </p:cNvPr>
          <p:cNvPicPr>
            <a:picLocks noGrp="1" noChangeAspect="1"/>
          </p:cNvPicPr>
          <p:nvPr>
            <p:ph idx="1"/>
          </p:nvPr>
        </p:nvPicPr>
        <p:blipFill>
          <a:blip r:embed="rId2"/>
          <a:stretch>
            <a:fillRect/>
          </a:stretch>
        </p:blipFill>
        <p:spPr>
          <a:xfrm>
            <a:off x="990601" y="1600200"/>
            <a:ext cx="5867400" cy="4876800"/>
          </a:xfrm>
        </p:spPr>
      </p:pic>
      <p:pic>
        <p:nvPicPr>
          <p:cNvPr id="7" name="Picture 6">
            <a:extLst>
              <a:ext uri="{FF2B5EF4-FFF2-40B4-BE49-F238E27FC236}">
                <a16:creationId xmlns:a16="http://schemas.microsoft.com/office/drawing/2014/main" id="{B96FA3DA-5C0B-4325-B5C3-FB923190B160}"/>
              </a:ext>
            </a:extLst>
          </p:cNvPr>
          <p:cNvPicPr>
            <a:picLocks noChangeAspect="1"/>
          </p:cNvPicPr>
          <p:nvPr/>
        </p:nvPicPr>
        <p:blipFill rotWithShape="1">
          <a:blip r:embed="rId3"/>
          <a:srcRect t="2758"/>
          <a:stretch/>
        </p:blipFill>
        <p:spPr>
          <a:xfrm>
            <a:off x="4114800" y="5410200"/>
            <a:ext cx="5029200" cy="1287462"/>
          </a:xfrm>
          <a:prstGeom prst="rect">
            <a:avLst/>
          </a:prstGeom>
        </p:spPr>
      </p:pic>
    </p:spTree>
    <p:extLst>
      <p:ext uri="{BB962C8B-B14F-4D97-AF65-F5344CB8AC3E}">
        <p14:creationId xmlns:p14="http://schemas.microsoft.com/office/powerpoint/2010/main" val="294049527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93F8DA-F7C4-49AB-81D5-48E82C4FED86}"/>
              </a:ext>
            </a:extLst>
          </p:cNvPr>
          <p:cNvSpPr>
            <a:spLocks noGrp="1"/>
          </p:cNvSpPr>
          <p:nvPr>
            <p:ph type="title"/>
          </p:nvPr>
        </p:nvSpPr>
        <p:spPr>
          <a:xfrm>
            <a:off x="457200" y="274638"/>
            <a:ext cx="8229600" cy="457199"/>
          </a:xfrm>
        </p:spPr>
        <p:txBody>
          <a:bodyPr>
            <a:normAutofit fontScale="90000"/>
          </a:bodyPr>
          <a:lstStyle/>
          <a:p>
            <a:r>
              <a:rPr lang="en-IN" dirty="0">
                <a:solidFill>
                  <a:srgbClr val="0070C0"/>
                </a:solidFill>
              </a:rPr>
              <a:t>Layout Management</a:t>
            </a:r>
          </a:p>
        </p:txBody>
      </p:sp>
      <p:sp>
        <p:nvSpPr>
          <p:cNvPr id="3" name="Content Placeholder 2">
            <a:extLst>
              <a:ext uri="{FF2B5EF4-FFF2-40B4-BE49-F238E27FC236}">
                <a16:creationId xmlns:a16="http://schemas.microsoft.com/office/drawing/2014/main" id="{DC406C0A-EFE6-4264-92E0-B30EEA8BD7D5}"/>
              </a:ext>
            </a:extLst>
          </p:cNvPr>
          <p:cNvSpPr>
            <a:spLocks noGrp="1"/>
          </p:cNvSpPr>
          <p:nvPr>
            <p:ph idx="1"/>
          </p:nvPr>
        </p:nvSpPr>
        <p:spPr>
          <a:xfrm>
            <a:off x="304800" y="838200"/>
            <a:ext cx="8382000" cy="5745162"/>
          </a:xfrm>
          <a:ln>
            <a:solidFill>
              <a:srgbClr val="00B050"/>
            </a:solidFill>
          </a:ln>
        </p:spPr>
        <p:txBody>
          <a:bodyPr>
            <a:noAutofit/>
          </a:bodyPr>
          <a:lstStyle/>
          <a:p>
            <a:pPr marL="0" indent="0">
              <a:buNone/>
            </a:pPr>
            <a:r>
              <a:rPr lang="en-IN" sz="2800" dirty="0"/>
              <a:t>To arrange the widgets in the frame is called Layout Management.</a:t>
            </a:r>
          </a:p>
          <a:p>
            <a:pPr marL="0" indent="0">
              <a:buNone/>
            </a:pPr>
            <a:r>
              <a:rPr lang="en-IN" sz="2800" dirty="0"/>
              <a:t>Types: </a:t>
            </a:r>
          </a:p>
          <a:p>
            <a:pPr marL="857250" lvl="1" indent="-457200"/>
            <a:r>
              <a:rPr lang="en-IN" dirty="0"/>
              <a:t>Pack Layout Manager</a:t>
            </a:r>
          </a:p>
          <a:p>
            <a:pPr marL="857250" lvl="1" indent="-457200"/>
            <a:r>
              <a:rPr lang="en-IN" dirty="0"/>
              <a:t>Grid Layout Manager</a:t>
            </a:r>
          </a:p>
          <a:p>
            <a:pPr marL="857250" lvl="1" indent="-457200"/>
            <a:r>
              <a:rPr lang="en-IN" dirty="0"/>
              <a:t>Place Layout Manager</a:t>
            </a:r>
          </a:p>
          <a:p>
            <a:pPr algn="just"/>
            <a:r>
              <a:rPr lang="en-US" sz="2800" b="0" i="0" dirty="0">
                <a:effectLst/>
              </a:rPr>
              <a:t>Arranging widgets on the screen includes determining the size and position of components. </a:t>
            </a:r>
          </a:p>
          <a:p>
            <a:pPr algn="just"/>
            <a:r>
              <a:rPr lang="en-US" sz="2800" b="0" i="0" dirty="0">
                <a:effectLst/>
              </a:rPr>
              <a:t>Widgets can provide size and alignment information to geometry managers, but the geometry managers has always the final say on the positioning and sizing</a:t>
            </a:r>
            <a:endParaRPr lang="en-IN" sz="2800" dirty="0"/>
          </a:p>
        </p:txBody>
      </p:sp>
    </p:spTree>
    <p:extLst>
      <p:ext uri="{BB962C8B-B14F-4D97-AF65-F5344CB8AC3E}">
        <p14:creationId xmlns:p14="http://schemas.microsoft.com/office/powerpoint/2010/main" val="254362562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967E1-7300-4106-817E-7886A7EDA82B}"/>
              </a:ext>
            </a:extLst>
          </p:cNvPr>
          <p:cNvSpPr>
            <a:spLocks noGrp="1"/>
          </p:cNvSpPr>
          <p:nvPr>
            <p:ph type="title"/>
          </p:nvPr>
        </p:nvSpPr>
        <p:spPr>
          <a:xfrm>
            <a:off x="457200" y="274638"/>
            <a:ext cx="8229600" cy="457199"/>
          </a:xfrm>
        </p:spPr>
        <p:txBody>
          <a:bodyPr>
            <a:normAutofit fontScale="90000"/>
          </a:bodyPr>
          <a:lstStyle/>
          <a:p>
            <a:r>
              <a:rPr lang="en-IN" dirty="0">
                <a:solidFill>
                  <a:srgbClr val="0070C0"/>
                </a:solidFill>
              </a:rPr>
              <a:t>Pack Layout Manager</a:t>
            </a:r>
          </a:p>
        </p:txBody>
      </p:sp>
      <p:sp>
        <p:nvSpPr>
          <p:cNvPr id="3" name="Content Placeholder 2">
            <a:extLst>
              <a:ext uri="{FF2B5EF4-FFF2-40B4-BE49-F238E27FC236}">
                <a16:creationId xmlns:a16="http://schemas.microsoft.com/office/drawing/2014/main" id="{FAA179AF-41CD-4E75-ACD9-F6EFBB4C38E6}"/>
              </a:ext>
            </a:extLst>
          </p:cNvPr>
          <p:cNvSpPr>
            <a:spLocks noGrp="1"/>
          </p:cNvSpPr>
          <p:nvPr>
            <p:ph idx="1"/>
          </p:nvPr>
        </p:nvSpPr>
        <p:spPr>
          <a:xfrm>
            <a:off x="457200" y="838200"/>
            <a:ext cx="8229600" cy="5287963"/>
          </a:xfrm>
          <a:ln>
            <a:solidFill>
              <a:srgbClr val="00B050"/>
            </a:solidFill>
          </a:ln>
        </p:spPr>
        <p:txBody>
          <a:bodyPr/>
          <a:lstStyle/>
          <a:p>
            <a:pPr algn="just"/>
            <a:r>
              <a:rPr lang="en-US" b="0" i="0" dirty="0">
                <a:effectLst/>
              </a:rPr>
              <a:t>Pack is the easiest to use of the three geometry managers of Tk and </a:t>
            </a:r>
            <a:r>
              <a:rPr lang="en-US" dirty="0"/>
              <a:t>T</a:t>
            </a:r>
            <a:r>
              <a:rPr lang="en-US" b="0" i="0">
                <a:effectLst/>
              </a:rPr>
              <a:t>kinter</a:t>
            </a:r>
            <a:r>
              <a:rPr lang="en-US" b="0" i="0" dirty="0">
                <a:effectLst/>
              </a:rPr>
              <a:t>. </a:t>
            </a:r>
          </a:p>
          <a:p>
            <a:pPr algn="just"/>
            <a:r>
              <a:rPr lang="en-US" b="0" i="0" dirty="0">
                <a:effectLst/>
              </a:rPr>
              <a:t>Instead of having to declare precisely where a widget should appear on the display screen.</a:t>
            </a:r>
          </a:p>
          <a:p>
            <a:pPr algn="just"/>
            <a:r>
              <a:rPr lang="en-US" b="0" i="0" dirty="0">
                <a:effectLst/>
              </a:rPr>
              <a:t>we can declare the positions of widgets with the pack command relative to each other.</a:t>
            </a:r>
          </a:p>
          <a:p>
            <a:pPr marL="0" indent="0" algn="just">
              <a:buNone/>
            </a:pPr>
            <a:r>
              <a:rPr lang="en-US" dirty="0"/>
              <a:t>Syntax:</a:t>
            </a:r>
          </a:p>
          <a:p>
            <a:pPr marL="0" indent="0" algn="just">
              <a:buNone/>
            </a:pPr>
            <a:r>
              <a:rPr lang="en-US" b="0" i="0" dirty="0" err="1">
                <a:effectLst/>
              </a:rPr>
              <a:t>Controlobject.Pack</a:t>
            </a:r>
            <a:r>
              <a:rPr lang="en-US" b="0" i="0" dirty="0">
                <a:effectLst/>
              </a:rPr>
              <a:t>(</a:t>
            </a:r>
            <a:r>
              <a:rPr lang="en-US" dirty="0"/>
              <a:t>option)</a:t>
            </a:r>
            <a:r>
              <a:rPr lang="en-US" b="0" i="0" dirty="0">
                <a:effectLst/>
              </a:rPr>
              <a:t> </a:t>
            </a:r>
            <a:endParaRPr lang="en-IN" dirty="0"/>
          </a:p>
        </p:txBody>
      </p:sp>
    </p:spTree>
    <p:extLst>
      <p:ext uri="{BB962C8B-B14F-4D97-AF65-F5344CB8AC3E}">
        <p14:creationId xmlns:p14="http://schemas.microsoft.com/office/powerpoint/2010/main" val="215809618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80884-B2D6-44B0-89EC-68AEC8E5709B}"/>
              </a:ext>
            </a:extLst>
          </p:cNvPr>
          <p:cNvSpPr>
            <a:spLocks noGrp="1"/>
          </p:cNvSpPr>
          <p:nvPr>
            <p:ph type="title"/>
          </p:nvPr>
        </p:nvSpPr>
        <p:spPr>
          <a:xfrm>
            <a:off x="457200" y="274638"/>
            <a:ext cx="8229600" cy="792162"/>
          </a:xfrm>
        </p:spPr>
        <p:txBody>
          <a:bodyPr/>
          <a:lstStyle/>
          <a:p>
            <a:r>
              <a:rPr lang="en-IN" dirty="0">
                <a:solidFill>
                  <a:srgbClr val="0070C0"/>
                </a:solidFill>
              </a:rPr>
              <a:t>Pack- Options</a:t>
            </a:r>
          </a:p>
        </p:txBody>
      </p:sp>
      <p:sp>
        <p:nvSpPr>
          <p:cNvPr id="3" name="Content Placeholder 2">
            <a:extLst>
              <a:ext uri="{FF2B5EF4-FFF2-40B4-BE49-F238E27FC236}">
                <a16:creationId xmlns:a16="http://schemas.microsoft.com/office/drawing/2014/main" id="{1E3B755F-E2A9-449D-84AF-E475716EBBFA}"/>
              </a:ext>
            </a:extLst>
          </p:cNvPr>
          <p:cNvSpPr>
            <a:spLocks noGrp="1"/>
          </p:cNvSpPr>
          <p:nvPr>
            <p:ph idx="1"/>
          </p:nvPr>
        </p:nvSpPr>
        <p:spPr>
          <a:xfrm>
            <a:off x="228600" y="1219200"/>
            <a:ext cx="8458200" cy="5364162"/>
          </a:xfrm>
          <a:ln>
            <a:solidFill>
              <a:srgbClr val="00B050"/>
            </a:solidFill>
          </a:ln>
        </p:spPr>
        <p:txBody>
          <a:bodyPr/>
          <a:lstStyle/>
          <a:p>
            <a:r>
              <a:rPr lang="en-IN" dirty="0">
                <a:solidFill>
                  <a:srgbClr val="C00000"/>
                </a:solidFill>
              </a:rPr>
              <a:t>fill</a:t>
            </a:r>
            <a:r>
              <a:rPr lang="en-IN" dirty="0"/>
              <a:t> = X/Y/BOTH/NONE</a:t>
            </a:r>
          </a:p>
          <a:p>
            <a:r>
              <a:rPr lang="en-IN" dirty="0" err="1">
                <a:solidFill>
                  <a:srgbClr val="C00000"/>
                </a:solidFill>
              </a:rPr>
              <a:t>padx</a:t>
            </a:r>
            <a:r>
              <a:rPr lang="en-IN" dirty="0">
                <a:solidFill>
                  <a:srgbClr val="C00000"/>
                </a:solidFill>
              </a:rPr>
              <a:t> ,</a:t>
            </a:r>
            <a:r>
              <a:rPr lang="en-IN" dirty="0" err="1">
                <a:solidFill>
                  <a:srgbClr val="C00000"/>
                </a:solidFill>
              </a:rPr>
              <a:t>pady</a:t>
            </a:r>
            <a:r>
              <a:rPr lang="en-IN" dirty="0">
                <a:solidFill>
                  <a:srgbClr val="C00000"/>
                </a:solidFill>
              </a:rPr>
              <a:t>-</a:t>
            </a:r>
            <a:r>
              <a:rPr lang="en-IN" dirty="0"/>
              <a:t>&gt; how much space should be left around the component horizontally and vertically.</a:t>
            </a:r>
          </a:p>
          <a:p>
            <a:r>
              <a:rPr lang="en-IN" dirty="0" err="1">
                <a:solidFill>
                  <a:srgbClr val="C00000"/>
                </a:solidFill>
              </a:rPr>
              <a:t>ipadx,ipady</a:t>
            </a:r>
            <a:r>
              <a:rPr lang="en-IN" dirty="0">
                <a:solidFill>
                  <a:srgbClr val="C00000"/>
                </a:solidFill>
              </a:rPr>
              <a:t> </a:t>
            </a:r>
            <a:r>
              <a:rPr lang="en-IN" dirty="0"/>
              <a:t>-&gt;how much space should be left around the text horizontally and vertically.</a:t>
            </a:r>
          </a:p>
          <a:p>
            <a:r>
              <a:rPr lang="en-IN" dirty="0"/>
              <a:t>side= LEFT /RIGHT</a:t>
            </a:r>
          </a:p>
          <a:p>
            <a:endParaRPr lang="en-IN" dirty="0"/>
          </a:p>
        </p:txBody>
      </p:sp>
    </p:spTree>
    <p:extLst>
      <p:ext uri="{BB962C8B-B14F-4D97-AF65-F5344CB8AC3E}">
        <p14:creationId xmlns:p14="http://schemas.microsoft.com/office/powerpoint/2010/main" val="166449979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6FE42F-F92D-4E75-9859-80AF2DE30D9E}"/>
              </a:ext>
            </a:extLst>
          </p:cNvPr>
          <p:cNvSpPr>
            <a:spLocks noGrp="1"/>
          </p:cNvSpPr>
          <p:nvPr>
            <p:ph type="title"/>
          </p:nvPr>
        </p:nvSpPr>
        <p:spPr>
          <a:xfrm>
            <a:off x="457200" y="274638"/>
            <a:ext cx="8229600" cy="715962"/>
          </a:xfrm>
        </p:spPr>
        <p:txBody>
          <a:bodyPr>
            <a:normAutofit fontScale="90000"/>
          </a:bodyPr>
          <a:lstStyle/>
          <a:p>
            <a:r>
              <a:rPr lang="en-IN" dirty="0">
                <a:solidFill>
                  <a:srgbClr val="0070C0"/>
                </a:solidFill>
              </a:rPr>
              <a:t>Example- fill option</a:t>
            </a:r>
          </a:p>
        </p:txBody>
      </p:sp>
      <p:pic>
        <p:nvPicPr>
          <p:cNvPr id="4" name="Content Placeholder 3">
            <a:extLst>
              <a:ext uri="{FF2B5EF4-FFF2-40B4-BE49-F238E27FC236}">
                <a16:creationId xmlns:a16="http://schemas.microsoft.com/office/drawing/2014/main" id="{15016B35-6BFD-4890-BDD3-FA7A4135330C}"/>
              </a:ext>
            </a:extLst>
          </p:cNvPr>
          <p:cNvPicPr>
            <a:picLocks noGrp="1" noChangeAspect="1"/>
          </p:cNvPicPr>
          <p:nvPr>
            <p:ph idx="1"/>
          </p:nvPr>
        </p:nvPicPr>
        <p:blipFill>
          <a:blip r:embed="rId2"/>
          <a:stretch>
            <a:fillRect/>
          </a:stretch>
        </p:blipFill>
        <p:spPr>
          <a:xfrm>
            <a:off x="609600" y="914400"/>
            <a:ext cx="8229600" cy="2918426"/>
          </a:xfrm>
          <a:prstGeom prst="rect">
            <a:avLst/>
          </a:prstGeom>
          <a:ln>
            <a:solidFill>
              <a:srgbClr val="92D050"/>
            </a:solidFill>
          </a:ln>
        </p:spPr>
      </p:pic>
      <p:pic>
        <p:nvPicPr>
          <p:cNvPr id="5" name="Picture 4">
            <a:extLst>
              <a:ext uri="{FF2B5EF4-FFF2-40B4-BE49-F238E27FC236}">
                <a16:creationId xmlns:a16="http://schemas.microsoft.com/office/drawing/2014/main" id="{1AE5B9E7-20DA-4F64-9655-6FAE0EDF8DB2}"/>
              </a:ext>
            </a:extLst>
          </p:cNvPr>
          <p:cNvPicPr>
            <a:picLocks noChangeAspect="1"/>
          </p:cNvPicPr>
          <p:nvPr/>
        </p:nvPicPr>
        <p:blipFill>
          <a:blip r:embed="rId3"/>
          <a:stretch>
            <a:fillRect/>
          </a:stretch>
        </p:blipFill>
        <p:spPr>
          <a:xfrm>
            <a:off x="3733800" y="4391025"/>
            <a:ext cx="1295400" cy="1552575"/>
          </a:xfrm>
          <a:prstGeom prst="rect">
            <a:avLst/>
          </a:prstGeom>
        </p:spPr>
      </p:pic>
    </p:spTree>
    <p:extLst>
      <p:ext uri="{BB962C8B-B14F-4D97-AF65-F5344CB8AC3E}">
        <p14:creationId xmlns:p14="http://schemas.microsoft.com/office/powerpoint/2010/main" val="151457984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136378-4C5C-4C47-AB19-55658F147FCC}"/>
              </a:ext>
            </a:extLst>
          </p:cNvPr>
          <p:cNvSpPr>
            <a:spLocks noGrp="1"/>
          </p:cNvSpPr>
          <p:nvPr>
            <p:ph type="title"/>
          </p:nvPr>
        </p:nvSpPr>
        <p:spPr/>
        <p:txBody>
          <a:bodyPr/>
          <a:lstStyle/>
          <a:p>
            <a:r>
              <a:rPr lang="en-IN" dirty="0">
                <a:solidFill>
                  <a:srgbClr val="0070C0"/>
                </a:solidFill>
              </a:rPr>
              <a:t>Padding - option</a:t>
            </a:r>
          </a:p>
        </p:txBody>
      </p:sp>
      <p:pic>
        <p:nvPicPr>
          <p:cNvPr id="4" name="Content Placeholder 3">
            <a:extLst>
              <a:ext uri="{FF2B5EF4-FFF2-40B4-BE49-F238E27FC236}">
                <a16:creationId xmlns:a16="http://schemas.microsoft.com/office/drawing/2014/main" id="{10A7804B-AF95-4632-8BA0-C2A5E61AEE5C}"/>
              </a:ext>
            </a:extLst>
          </p:cNvPr>
          <p:cNvPicPr>
            <a:picLocks noGrp="1" noChangeAspect="1"/>
          </p:cNvPicPr>
          <p:nvPr>
            <p:ph idx="1"/>
          </p:nvPr>
        </p:nvPicPr>
        <p:blipFill>
          <a:blip r:embed="rId2"/>
          <a:stretch>
            <a:fillRect/>
          </a:stretch>
        </p:blipFill>
        <p:spPr>
          <a:xfrm>
            <a:off x="457200" y="1524001"/>
            <a:ext cx="8229600" cy="2590800"/>
          </a:xfrm>
          <a:prstGeom prst="rect">
            <a:avLst/>
          </a:prstGeom>
        </p:spPr>
      </p:pic>
      <p:pic>
        <p:nvPicPr>
          <p:cNvPr id="5" name="Picture 4">
            <a:extLst>
              <a:ext uri="{FF2B5EF4-FFF2-40B4-BE49-F238E27FC236}">
                <a16:creationId xmlns:a16="http://schemas.microsoft.com/office/drawing/2014/main" id="{8C290D92-5FBD-4A4A-B99D-CEE5CD23F89A}"/>
              </a:ext>
            </a:extLst>
          </p:cNvPr>
          <p:cNvPicPr>
            <a:picLocks noChangeAspect="1"/>
          </p:cNvPicPr>
          <p:nvPr/>
        </p:nvPicPr>
        <p:blipFill>
          <a:blip r:embed="rId3"/>
          <a:stretch>
            <a:fillRect/>
          </a:stretch>
        </p:blipFill>
        <p:spPr>
          <a:xfrm>
            <a:off x="3733800" y="4476749"/>
            <a:ext cx="2028825" cy="1714500"/>
          </a:xfrm>
          <a:prstGeom prst="rect">
            <a:avLst/>
          </a:prstGeom>
        </p:spPr>
      </p:pic>
    </p:spTree>
    <p:extLst>
      <p:ext uri="{BB962C8B-B14F-4D97-AF65-F5344CB8AC3E}">
        <p14:creationId xmlns:p14="http://schemas.microsoft.com/office/powerpoint/2010/main" val="70456977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9E9D7C6A-3491-4442-B34B-A3B2ED03856D}"/>
              </a:ext>
            </a:extLst>
          </p:cNvPr>
          <p:cNvPicPr>
            <a:picLocks noGrp="1" noChangeAspect="1"/>
          </p:cNvPicPr>
          <p:nvPr>
            <p:ph idx="1"/>
          </p:nvPr>
        </p:nvPicPr>
        <p:blipFill>
          <a:blip r:embed="rId2"/>
          <a:stretch>
            <a:fillRect/>
          </a:stretch>
        </p:blipFill>
        <p:spPr>
          <a:xfrm>
            <a:off x="381000" y="457200"/>
            <a:ext cx="8229600" cy="2579288"/>
          </a:xfrm>
          <a:prstGeom prst="rect">
            <a:avLst/>
          </a:prstGeom>
        </p:spPr>
      </p:pic>
      <p:pic>
        <p:nvPicPr>
          <p:cNvPr id="5" name="Picture 4">
            <a:extLst>
              <a:ext uri="{FF2B5EF4-FFF2-40B4-BE49-F238E27FC236}">
                <a16:creationId xmlns:a16="http://schemas.microsoft.com/office/drawing/2014/main" id="{F9137E3B-1102-4C8C-AD62-F9AAB23C01CF}"/>
              </a:ext>
            </a:extLst>
          </p:cNvPr>
          <p:cNvPicPr>
            <a:picLocks noChangeAspect="1"/>
          </p:cNvPicPr>
          <p:nvPr/>
        </p:nvPicPr>
        <p:blipFill>
          <a:blip r:embed="rId3"/>
          <a:stretch>
            <a:fillRect/>
          </a:stretch>
        </p:blipFill>
        <p:spPr>
          <a:xfrm>
            <a:off x="2971800" y="3581400"/>
            <a:ext cx="1400175" cy="2390775"/>
          </a:xfrm>
          <a:prstGeom prst="rect">
            <a:avLst/>
          </a:prstGeom>
        </p:spPr>
      </p:pic>
    </p:spTree>
    <p:extLst>
      <p:ext uri="{BB962C8B-B14F-4D97-AF65-F5344CB8AC3E}">
        <p14:creationId xmlns:p14="http://schemas.microsoft.com/office/powerpoint/2010/main" val="121841637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E8B4D147-687C-4D91-902F-C56540D236AD}"/>
              </a:ext>
            </a:extLst>
          </p:cNvPr>
          <p:cNvPicPr>
            <a:picLocks noGrp="1" noChangeAspect="1"/>
          </p:cNvPicPr>
          <p:nvPr>
            <p:ph idx="1"/>
          </p:nvPr>
        </p:nvPicPr>
        <p:blipFill>
          <a:blip r:embed="rId3"/>
          <a:stretch>
            <a:fillRect/>
          </a:stretch>
        </p:blipFill>
        <p:spPr>
          <a:xfrm>
            <a:off x="304800" y="685800"/>
            <a:ext cx="8229600" cy="2553359"/>
          </a:xfrm>
          <a:prstGeom prst="rect">
            <a:avLst/>
          </a:prstGeom>
        </p:spPr>
      </p:pic>
      <p:pic>
        <p:nvPicPr>
          <p:cNvPr id="5" name="Picture 4">
            <a:extLst>
              <a:ext uri="{FF2B5EF4-FFF2-40B4-BE49-F238E27FC236}">
                <a16:creationId xmlns:a16="http://schemas.microsoft.com/office/drawing/2014/main" id="{8A3ADB2A-EAE8-4422-867C-5A0A5B56E0CB}"/>
              </a:ext>
            </a:extLst>
          </p:cNvPr>
          <p:cNvPicPr>
            <a:picLocks noChangeAspect="1"/>
          </p:cNvPicPr>
          <p:nvPr/>
        </p:nvPicPr>
        <p:blipFill>
          <a:blip r:embed="rId4"/>
          <a:stretch>
            <a:fillRect/>
          </a:stretch>
        </p:blipFill>
        <p:spPr>
          <a:xfrm>
            <a:off x="1905000" y="3810000"/>
            <a:ext cx="1752600" cy="1581150"/>
          </a:xfrm>
          <a:prstGeom prst="rect">
            <a:avLst/>
          </a:prstGeom>
        </p:spPr>
      </p:pic>
    </p:spTree>
    <p:extLst>
      <p:ext uri="{BB962C8B-B14F-4D97-AF65-F5344CB8AC3E}">
        <p14:creationId xmlns:p14="http://schemas.microsoft.com/office/powerpoint/2010/main" val="344947771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402FBA14-F318-4238-AA1A-17D83997DDF7}"/>
              </a:ext>
            </a:extLst>
          </p:cNvPr>
          <p:cNvPicPr>
            <a:picLocks noGrp="1" noChangeAspect="1"/>
          </p:cNvPicPr>
          <p:nvPr>
            <p:ph idx="1"/>
          </p:nvPr>
        </p:nvPicPr>
        <p:blipFill>
          <a:blip r:embed="rId2"/>
          <a:stretch>
            <a:fillRect/>
          </a:stretch>
        </p:blipFill>
        <p:spPr>
          <a:xfrm>
            <a:off x="609600" y="445152"/>
            <a:ext cx="8229600" cy="2568830"/>
          </a:xfrm>
          <a:prstGeom prst="rect">
            <a:avLst/>
          </a:prstGeom>
        </p:spPr>
      </p:pic>
      <p:pic>
        <p:nvPicPr>
          <p:cNvPr id="5" name="Picture 4">
            <a:extLst>
              <a:ext uri="{FF2B5EF4-FFF2-40B4-BE49-F238E27FC236}">
                <a16:creationId xmlns:a16="http://schemas.microsoft.com/office/drawing/2014/main" id="{6D4D0CCB-2DEA-443A-A687-A46FE3305C1D}"/>
              </a:ext>
            </a:extLst>
          </p:cNvPr>
          <p:cNvPicPr>
            <a:picLocks noChangeAspect="1"/>
          </p:cNvPicPr>
          <p:nvPr/>
        </p:nvPicPr>
        <p:blipFill>
          <a:blip r:embed="rId3"/>
          <a:stretch>
            <a:fillRect/>
          </a:stretch>
        </p:blipFill>
        <p:spPr>
          <a:xfrm>
            <a:off x="3352800" y="3872093"/>
            <a:ext cx="1743075" cy="1971675"/>
          </a:xfrm>
          <a:prstGeom prst="rect">
            <a:avLst/>
          </a:prstGeom>
        </p:spPr>
      </p:pic>
    </p:spTree>
    <p:extLst>
      <p:ext uri="{BB962C8B-B14F-4D97-AF65-F5344CB8AC3E}">
        <p14:creationId xmlns:p14="http://schemas.microsoft.com/office/powerpoint/2010/main" val="218902759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9F5B28-11E0-4CFC-B4EB-F0EA26B7769C}"/>
              </a:ext>
            </a:extLst>
          </p:cNvPr>
          <p:cNvSpPr>
            <a:spLocks noGrp="1"/>
          </p:cNvSpPr>
          <p:nvPr>
            <p:ph type="title"/>
          </p:nvPr>
        </p:nvSpPr>
        <p:spPr/>
        <p:txBody>
          <a:bodyPr/>
          <a:lstStyle/>
          <a:p>
            <a:r>
              <a:rPr lang="en-IN" dirty="0">
                <a:solidFill>
                  <a:srgbClr val="0070C0"/>
                </a:solidFill>
              </a:rPr>
              <a:t>Side -Option</a:t>
            </a:r>
          </a:p>
        </p:txBody>
      </p:sp>
      <p:pic>
        <p:nvPicPr>
          <p:cNvPr id="4" name="Content Placeholder 3">
            <a:extLst>
              <a:ext uri="{FF2B5EF4-FFF2-40B4-BE49-F238E27FC236}">
                <a16:creationId xmlns:a16="http://schemas.microsoft.com/office/drawing/2014/main" id="{40110E9E-23F9-498F-9CFC-905F74C2D60D}"/>
              </a:ext>
            </a:extLst>
          </p:cNvPr>
          <p:cNvPicPr>
            <a:picLocks noGrp="1" noChangeAspect="1"/>
          </p:cNvPicPr>
          <p:nvPr>
            <p:ph idx="1"/>
          </p:nvPr>
        </p:nvPicPr>
        <p:blipFill>
          <a:blip r:embed="rId2"/>
          <a:stretch>
            <a:fillRect/>
          </a:stretch>
        </p:blipFill>
        <p:spPr>
          <a:xfrm>
            <a:off x="671512" y="1417638"/>
            <a:ext cx="7800975" cy="2952750"/>
          </a:xfrm>
          <a:prstGeom prst="rect">
            <a:avLst/>
          </a:prstGeom>
        </p:spPr>
      </p:pic>
      <p:pic>
        <p:nvPicPr>
          <p:cNvPr id="5" name="Picture 4">
            <a:extLst>
              <a:ext uri="{FF2B5EF4-FFF2-40B4-BE49-F238E27FC236}">
                <a16:creationId xmlns:a16="http://schemas.microsoft.com/office/drawing/2014/main" id="{76B1C14B-F056-4AC8-8D22-C1DD0776F677}"/>
              </a:ext>
            </a:extLst>
          </p:cNvPr>
          <p:cNvPicPr>
            <a:picLocks noChangeAspect="1"/>
          </p:cNvPicPr>
          <p:nvPr/>
        </p:nvPicPr>
        <p:blipFill>
          <a:blip r:embed="rId3"/>
          <a:stretch>
            <a:fillRect/>
          </a:stretch>
        </p:blipFill>
        <p:spPr>
          <a:xfrm>
            <a:off x="3048000" y="4495800"/>
            <a:ext cx="2200275" cy="1600200"/>
          </a:xfrm>
          <a:prstGeom prst="rect">
            <a:avLst/>
          </a:prstGeom>
        </p:spPr>
      </p:pic>
    </p:spTree>
    <p:extLst>
      <p:ext uri="{BB962C8B-B14F-4D97-AF65-F5344CB8AC3E}">
        <p14:creationId xmlns:p14="http://schemas.microsoft.com/office/powerpoint/2010/main" val="23919753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C488A-FE5D-4D4B-AE53-05B87548258F}"/>
              </a:ext>
            </a:extLst>
          </p:cNvPr>
          <p:cNvSpPr>
            <a:spLocks noGrp="1"/>
          </p:cNvSpPr>
          <p:nvPr>
            <p:ph type="title"/>
          </p:nvPr>
        </p:nvSpPr>
        <p:spPr/>
        <p:txBody>
          <a:bodyPr>
            <a:normAutofit fontScale="90000"/>
          </a:bodyPr>
          <a:lstStyle/>
          <a:p>
            <a:br>
              <a:rPr lang="en-IN" dirty="0">
                <a:solidFill>
                  <a:srgbClr val="FF0000"/>
                </a:solidFill>
              </a:rPr>
            </a:br>
            <a:r>
              <a:rPr lang="en-IN" dirty="0">
                <a:solidFill>
                  <a:srgbClr val="FF0000"/>
                </a:solidFill>
              </a:rPr>
              <a:t>Output </a:t>
            </a:r>
            <a:br>
              <a:rPr lang="en-IN" dirty="0">
                <a:solidFill>
                  <a:srgbClr val="FF0000"/>
                </a:solidFill>
              </a:rPr>
            </a:br>
            <a:endParaRPr lang="en-IN" dirty="0"/>
          </a:p>
        </p:txBody>
      </p:sp>
      <p:pic>
        <p:nvPicPr>
          <p:cNvPr id="4" name="Content Placeholder 3">
            <a:extLst>
              <a:ext uri="{FF2B5EF4-FFF2-40B4-BE49-F238E27FC236}">
                <a16:creationId xmlns:a16="http://schemas.microsoft.com/office/drawing/2014/main" id="{7FB7217B-D3E7-4648-BBA5-02D9DA4B1522}"/>
              </a:ext>
            </a:extLst>
          </p:cNvPr>
          <p:cNvPicPr>
            <a:picLocks noGrp="1" noChangeAspect="1"/>
          </p:cNvPicPr>
          <p:nvPr>
            <p:ph idx="1"/>
          </p:nvPr>
        </p:nvPicPr>
        <p:blipFill>
          <a:blip r:embed="rId2"/>
          <a:stretch>
            <a:fillRect/>
          </a:stretch>
        </p:blipFill>
        <p:spPr>
          <a:xfrm>
            <a:off x="3057525" y="2120106"/>
            <a:ext cx="3028950" cy="3486150"/>
          </a:xfrm>
          <a:prstGeom prst="rect">
            <a:avLst/>
          </a:prstGeom>
        </p:spPr>
      </p:pic>
    </p:spTree>
    <p:extLst>
      <p:ext uri="{BB962C8B-B14F-4D97-AF65-F5344CB8AC3E}">
        <p14:creationId xmlns:p14="http://schemas.microsoft.com/office/powerpoint/2010/main" val="263760501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58EE94-5A5A-42C7-BAC9-DC526A7572DE}"/>
              </a:ext>
            </a:extLst>
          </p:cNvPr>
          <p:cNvSpPr>
            <a:spLocks noGrp="1"/>
          </p:cNvSpPr>
          <p:nvPr>
            <p:ph type="title"/>
          </p:nvPr>
        </p:nvSpPr>
        <p:spPr/>
        <p:txBody>
          <a:bodyPr/>
          <a:lstStyle/>
          <a:p>
            <a:r>
              <a:rPr lang="en-IN" dirty="0">
                <a:solidFill>
                  <a:srgbClr val="0070C0"/>
                </a:solidFill>
              </a:rPr>
              <a:t>Place Layout Manager</a:t>
            </a:r>
          </a:p>
        </p:txBody>
      </p:sp>
      <p:sp>
        <p:nvSpPr>
          <p:cNvPr id="3" name="Content Placeholder 2">
            <a:extLst>
              <a:ext uri="{FF2B5EF4-FFF2-40B4-BE49-F238E27FC236}">
                <a16:creationId xmlns:a16="http://schemas.microsoft.com/office/drawing/2014/main" id="{C0BA4CEC-4E94-4EAC-9292-DF57270B0C18}"/>
              </a:ext>
            </a:extLst>
          </p:cNvPr>
          <p:cNvSpPr>
            <a:spLocks noGrp="1"/>
          </p:cNvSpPr>
          <p:nvPr>
            <p:ph idx="1"/>
          </p:nvPr>
        </p:nvSpPr>
        <p:spPr>
          <a:xfrm>
            <a:off x="457200" y="1417638"/>
            <a:ext cx="8229600" cy="4708525"/>
          </a:xfrm>
          <a:ln>
            <a:solidFill>
              <a:srgbClr val="00B050"/>
            </a:solidFill>
          </a:ln>
        </p:spPr>
        <p:txBody>
          <a:bodyPr>
            <a:normAutofit/>
          </a:bodyPr>
          <a:lstStyle/>
          <a:p>
            <a:pPr algn="just"/>
            <a:r>
              <a:rPr lang="en-US" sz="2800" b="0" i="0" dirty="0">
                <a:effectLst/>
              </a:rPr>
              <a:t>The Place geometry manager allows you explicitly set the position and size of a window, either in absolute terms, or relative to another window. </a:t>
            </a:r>
          </a:p>
          <a:p>
            <a:pPr algn="just"/>
            <a:r>
              <a:rPr lang="en-US" sz="2800" b="0" i="0" dirty="0">
                <a:effectLst/>
              </a:rPr>
              <a:t>The place manager can be accessed through the place method. </a:t>
            </a:r>
          </a:p>
          <a:p>
            <a:pPr algn="just"/>
            <a:r>
              <a:rPr lang="en-US" sz="2800" b="0" i="0" dirty="0">
                <a:effectLst/>
              </a:rPr>
              <a:t>It can be applied to all standard widgets.</a:t>
            </a:r>
          </a:p>
          <a:p>
            <a:pPr algn="just"/>
            <a:r>
              <a:rPr lang="en-US" sz="2800" dirty="0"/>
              <a:t>Syntax: place(</a:t>
            </a:r>
            <a:r>
              <a:rPr lang="en-US" sz="2800" dirty="0" err="1"/>
              <a:t>x,y,width,height</a:t>
            </a:r>
            <a:r>
              <a:rPr lang="en-US" sz="2800" dirty="0"/>
              <a:t>)</a:t>
            </a:r>
          </a:p>
          <a:p>
            <a:pPr lvl="1" algn="just"/>
            <a:r>
              <a:rPr lang="en-US" sz="2400" dirty="0"/>
              <a:t>X,Y-&gt; position to display</a:t>
            </a:r>
          </a:p>
          <a:p>
            <a:pPr lvl="1" algn="just"/>
            <a:r>
              <a:rPr lang="en-US" sz="2400" dirty="0"/>
              <a:t>Width, height of the control</a:t>
            </a:r>
          </a:p>
          <a:p>
            <a:pPr marL="457200" lvl="1" indent="0" algn="just">
              <a:buNone/>
            </a:pPr>
            <a:endParaRPr lang="en-IN" sz="2400" dirty="0"/>
          </a:p>
        </p:txBody>
      </p:sp>
    </p:spTree>
    <p:extLst>
      <p:ext uri="{BB962C8B-B14F-4D97-AF65-F5344CB8AC3E}">
        <p14:creationId xmlns:p14="http://schemas.microsoft.com/office/powerpoint/2010/main" val="138756535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1F4931-C79E-4CB1-AE3A-70131DE93F39}"/>
              </a:ext>
            </a:extLst>
          </p:cNvPr>
          <p:cNvSpPr>
            <a:spLocks noGrp="1"/>
          </p:cNvSpPr>
          <p:nvPr>
            <p:ph type="title"/>
          </p:nvPr>
        </p:nvSpPr>
        <p:spPr>
          <a:xfrm>
            <a:off x="457200" y="100467"/>
            <a:ext cx="8229600" cy="574447"/>
          </a:xfrm>
        </p:spPr>
        <p:txBody>
          <a:bodyPr>
            <a:normAutofit fontScale="90000"/>
          </a:bodyPr>
          <a:lstStyle/>
          <a:p>
            <a:r>
              <a:rPr lang="en-IN" dirty="0">
                <a:solidFill>
                  <a:srgbClr val="0070C0"/>
                </a:solidFill>
              </a:rPr>
              <a:t>Example</a:t>
            </a:r>
          </a:p>
        </p:txBody>
      </p:sp>
      <p:pic>
        <p:nvPicPr>
          <p:cNvPr id="4" name="Content Placeholder 3">
            <a:extLst>
              <a:ext uri="{FF2B5EF4-FFF2-40B4-BE49-F238E27FC236}">
                <a16:creationId xmlns:a16="http://schemas.microsoft.com/office/drawing/2014/main" id="{496FEC51-8329-458F-8E6F-E30F77B2C76F}"/>
              </a:ext>
            </a:extLst>
          </p:cNvPr>
          <p:cNvPicPr>
            <a:picLocks noGrp="1" noChangeAspect="1"/>
          </p:cNvPicPr>
          <p:nvPr>
            <p:ph idx="1"/>
          </p:nvPr>
        </p:nvPicPr>
        <p:blipFill>
          <a:blip r:embed="rId2"/>
          <a:stretch>
            <a:fillRect/>
          </a:stretch>
        </p:blipFill>
        <p:spPr>
          <a:xfrm>
            <a:off x="559357" y="1143001"/>
            <a:ext cx="8257873" cy="5333999"/>
          </a:xfrm>
          <a:prstGeom prst="rect">
            <a:avLst/>
          </a:prstGeom>
          <a:ln>
            <a:solidFill>
              <a:srgbClr val="00B050"/>
            </a:solidFill>
          </a:ln>
        </p:spPr>
      </p:pic>
    </p:spTree>
    <p:extLst>
      <p:ext uri="{BB962C8B-B14F-4D97-AF65-F5344CB8AC3E}">
        <p14:creationId xmlns:p14="http://schemas.microsoft.com/office/powerpoint/2010/main" val="106896811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A02926-2047-47B2-8CB3-4E7D8C14ABB9}"/>
              </a:ext>
            </a:extLst>
          </p:cNvPr>
          <p:cNvSpPr>
            <a:spLocks noGrp="1"/>
          </p:cNvSpPr>
          <p:nvPr>
            <p:ph type="title"/>
          </p:nvPr>
        </p:nvSpPr>
        <p:spPr>
          <a:xfrm>
            <a:off x="476250" y="1143000"/>
            <a:ext cx="8229600" cy="1143000"/>
          </a:xfrm>
        </p:spPr>
        <p:txBody>
          <a:bodyPr>
            <a:normAutofit fontScale="90000"/>
          </a:bodyPr>
          <a:lstStyle/>
          <a:p>
            <a:r>
              <a:rPr lang="en-IN" b="1" i="0" dirty="0">
                <a:solidFill>
                  <a:srgbClr val="FFFFFF"/>
                </a:solidFill>
                <a:effectLst/>
                <a:latin typeface="verdana" panose="020B0604030504040204" pitchFamily="34" charset="0"/>
              </a:rPr>
              <a:t>Place Geometry Manager</a:t>
            </a:r>
            <a:br>
              <a:rPr lang="en-IN" b="1" i="0" dirty="0">
                <a:solidFill>
                  <a:srgbClr val="FFFFFF"/>
                </a:solidFill>
                <a:effectLst/>
                <a:latin typeface="verdana" panose="020B0604030504040204" pitchFamily="34" charset="0"/>
              </a:rPr>
            </a:br>
            <a:r>
              <a:rPr lang="en-IN" sz="3100" i="0" dirty="0">
                <a:effectLst/>
                <a:latin typeface="+mn-lt"/>
              </a:rPr>
              <a:t>Place Geometry Manager</a:t>
            </a:r>
            <a:br>
              <a:rPr lang="en-IN" b="1" i="0" dirty="0">
                <a:solidFill>
                  <a:srgbClr val="FFFFFF"/>
                </a:solidFill>
                <a:effectLst/>
                <a:latin typeface="verdana" panose="020B0604030504040204" pitchFamily="34" charset="0"/>
              </a:rPr>
            </a:br>
            <a:endParaRPr lang="en-IN" dirty="0"/>
          </a:p>
        </p:txBody>
      </p:sp>
      <p:pic>
        <p:nvPicPr>
          <p:cNvPr id="5" name="Content Placeholder 4">
            <a:extLst>
              <a:ext uri="{FF2B5EF4-FFF2-40B4-BE49-F238E27FC236}">
                <a16:creationId xmlns:a16="http://schemas.microsoft.com/office/drawing/2014/main" id="{4B10E8F2-20D8-4FC3-A69A-29149B8C84B9}"/>
              </a:ext>
            </a:extLst>
          </p:cNvPr>
          <p:cNvPicPr>
            <a:picLocks noGrp="1" noChangeAspect="1"/>
          </p:cNvPicPr>
          <p:nvPr>
            <p:ph idx="1"/>
          </p:nvPr>
        </p:nvPicPr>
        <p:blipFill>
          <a:blip r:embed="rId2"/>
          <a:stretch>
            <a:fillRect/>
          </a:stretch>
        </p:blipFill>
        <p:spPr>
          <a:xfrm>
            <a:off x="457200" y="2362200"/>
            <a:ext cx="8229600" cy="3505200"/>
          </a:xfrm>
        </p:spPr>
      </p:pic>
    </p:spTree>
    <p:extLst>
      <p:ext uri="{BB962C8B-B14F-4D97-AF65-F5344CB8AC3E}">
        <p14:creationId xmlns:p14="http://schemas.microsoft.com/office/powerpoint/2010/main" val="259217874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310ADE-F3E8-4386-A756-4512934FEE0F}"/>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9CB18F41-17F4-4E3D-A233-C3349DA67E62}"/>
              </a:ext>
            </a:extLst>
          </p:cNvPr>
          <p:cNvPicPr>
            <a:picLocks noGrp="1" noChangeAspect="1"/>
          </p:cNvPicPr>
          <p:nvPr>
            <p:ph idx="1"/>
          </p:nvPr>
        </p:nvPicPr>
        <p:blipFill>
          <a:blip r:embed="rId2"/>
          <a:stretch>
            <a:fillRect/>
          </a:stretch>
        </p:blipFill>
        <p:spPr>
          <a:xfrm>
            <a:off x="1239323" y="1600200"/>
            <a:ext cx="6665354" cy="4525963"/>
          </a:xfrm>
        </p:spPr>
      </p:pic>
    </p:spTree>
    <p:extLst>
      <p:ext uri="{BB962C8B-B14F-4D97-AF65-F5344CB8AC3E}">
        <p14:creationId xmlns:p14="http://schemas.microsoft.com/office/powerpoint/2010/main" val="317977761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86300E-93F8-4D44-81C4-8D359B4E640D}"/>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589BD0E8-2537-470A-B5B6-335B04193A52}"/>
              </a:ext>
            </a:extLst>
          </p:cNvPr>
          <p:cNvPicPr>
            <a:picLocks noGrp="1" noChangeAspect="1"/>
          </p:cNvPicPr>
          <p:nvPr>
            <p:ph idx="1"/>
          </p:nvPr>
        </p:nvPicPr>
        <p:blipFill>
          <a:blip r:embed="rId2"/>
          <a:stretch>
            <a:fillRect/>
          </a:stretch>
        </p:blipFill>
        <p:spPr>
          <a:xfrm>
            <a:off x="3314700" y="2224881"/>
            <a:ext cx="2514600" cy="3276600"/>
          </a:xfrm>
        </p:spPr>
      </p:pic>
    </p:spTree>
    <p:extLst>
      <p:ext uri="{BB962C8B-B14F-4D97-AF65-F5344CB8AC3E}">
        <p14:creationId xmlns:p14="http://schemas.microsoft.com/office/powerpoint/2010/main" val="8982257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AED81-0B6A-479F-AA11-B83D48620962}"/>
              </a:ext>
            </a:extLst>
          </p:cNvPr>
          <p:cNvSpPr>
            <a:spLocks noGrp="1"/>
          </p:cNvSpPr>
          <p:nvPr>
            <p:ph type="title"/>
          </p:nvPr>
        </p:nvSpPr>
        <p:spPr>
          <a:xfrm>
            <a:off x="457200" y="304800"/>
            <a:ext cx="8229600" cy="533400"/>
          </a:xfrm>
        </p:spPr>
        <p:txBody>
          <a:bodyPr>
            <a:normAutofit fontScale="90000"/>
          </a:bodyPr>
          <a:lstStyle/>
          <a:p>
            <a:r>
              <a:rPr lang="en-IN" dirty="0">
                <a:solidFill>
                  <a:srgbClr val="0070C0"/>
                </a:solidFill>
              </a:rPr>
              <a:t>Grid Layout Manager</a:t>
            </a:r>
          </a:p>
        </p:txBody>
      </p:sp>
      <p:sp>
        <p:nvSpPr>
          <p:cNvPr id="3" name="Content Placeholder 2">
            <a:extLst>
              <a:ext uri="{FF2B5EF4-FFF2-40B4-BE49-F238E27FC236}">
                <a16:creationId xmlns:a16="http://schemas.microsoft.com/office/drawing/2014/main" id="{3704E103-94FD-4B3B-A41A-7C7F6314CCBD}"/>
              </a:ext>
            </a:extLst>
          </p:cNvPr>
          <p:cNvSpPr>
            <a:spLocks noGrp="1"/>
          </p:cNvSpPr>
          <p:nvPr>
            <p:ph idx="1"/>
          </p:nvPr>
        </p:nvSpPr>
        <p:spPr>
          <a:xfrm>
            <a:off x="304800" y="1066800"/>
            <a:ext cx="8839200" cy="5791200"/>
          </a:xfrm>
          <a:ln>
            <a:solidFill>
              <a:srgbClr val="00B050"/>
            </a:solidFill>
          </a:ln>
        </p:spPr>
        <p:txBody>
          <a:bodyPr/>
          <a:lstStyle/>
          <a:p>
            <a:pPr algn="just"/>
            <a:r>
              <a:rPr lang="en-US" b="0" i="0" dirty="0">
                <a:effectLst/>
              </a:rPr>
              <a:t>The Grid geometry manager places the widgets in a 2-dimensional table, which consists of a number of rows and columns. </a:t>
            </a:r>
          </a:p>
          <a:p>
            <a:pPr algn="just"/>
            <a:r>
              <a:rPr lang="en-US" b="0" i="0" dirty="0">
                <a:effectLst/>
              </a:rPr>
              <a:t>The position of a widget is defined by a row and a column number. </a:t>
            </a:r>
          </a:p>
          <a:p>
            <a:pPr algn="just"/>
            <a:r>
              <a:rPr lang="en-US" b="0" i="0" dirty="0">
                <a:effectLst/>
              </a:rPr>
              <a:t>Widgets with the same column number and different row numbers will be above or below each other.</a:t>
            </a:r>
          </a:p>
          <a:p>
            <a:pPr algn="just"/>
            <a:r>
              <a:rPr lang="en-US" dirty="0"/>
              <a:t>Syntax: </a:t>
            </a:r>
            <a:r>
              <a:rPr lang="en-US" dirty="0" err="1">
                <a:solidFill>
                  <a:srgbClr val="FF0000"/>
                </a:solidFill>
              </a:rPr>
              <a:t>gride</a:t>
            </a:r>
            <a:r>
              <a:rPr lang="en-US" dirty="0">
                <a:solidFill>
                  <a:srgbClr val="FF0000"/>
                </a:solidFill>
              </a:rPr>
              <a:t>(</a:t>
            </a:r>
            <a:r>
              <a:rPr lang="en-US" dirty="0" err="1">
                <a:solidFill>
                  <a:srgbClr val="FF0000"/>
                </a:solidFill>
              </a:rPr>
              <a:t>row,column,padx,pady</a:t>
            </a:r>
            <a:r>
              <a:rPr lang="en-US" dirty="0">
                <a:solidFill>
                  <a:srgbClr val="FF0000"/>
                </a:solidFill>
              </a:rPr>
              <a:t>)</a:t>
            </a:r>
          </a:p>
          <a:p>
            <a:pPr marL="0" indent="0" algn="just">
              <a:buNone/>
            </a:pPr>
            <a:r>
              <a:rPr lang="en-US" dirty="0" err="1">
                <a:solidFill>
                  <a:srgbClr val="FF0000"/>
                </a:solidFill>
              </a:rPr>
              <a:t>Row,column</a:t>
            </a:r>
            <a:r>
              <a:rPr lang="en-US" dirty="0">
                <a:solidFill>
                  <a:srgbClr val="FF0000"/>
                </a:solidFill>
              </a:rPr>
              <a:t> -&gt; position of the grid</a:t>
            </a:r>
            <a:endParaRPr lang="en-IN" dirty="0">
              <a:solidFill>
                <a:srgbClr val="FF0000"/>
              </a:solidFill>
            </a:endParaRPr>
          </a:p>
        </p:txBody>
      </p:sp>
      <p:pic>
        <p:nvPicPr>
          <p:cNvPr id="4" name="Picture 3">
            <a:extLst>
              <a:ext uri="{FF2B5EF4-FFF2-40B4-BE49-F238E27FC236}">
                <a16:creationId xmlns:a16="http://schemas.microsoft.com/office/drawing/2014/main" id="{B05437B6-A667-461F-82A0-D56BD931AE0C}"/>
              </a:ext>
            </a:extLst>
          </p:cNvPr>
          <p:cNvPicPr>
            <a:picLocks noChangeAspect="1"/>
          </p:cNvPicPr>
          <p:nvPr/>
        </p:nvPicPr>
        <p:blipFill>
          <a:blip r:embed="rId2"/>
          <a:stretch>
            <a:fillRect/>
          </a:stretch>
        </p:blipFill>
        <p:spPr>
          <a:xfrm>
            <a:off x="6992290" y="5105400"/>
            <a:ext cx="2119053" cy="1447800"/>
          </a:xfrm>
          <a:prstGeom prst="rect">
            <a:avLst/>
          </a:prstGeom>
        </p:spPr>
      </p:pic>
    </p:spTree>
    <p:extLst>
      <p:ext uri="{BB962C8B-B14F-4D97-AF65-F5344CB8AC3E}">
        <p14:creationId xmlns:p14="http://schemas.microsoft.com/office/powerpoint/2010/main" val="259298175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7C97851E-6D2A-4D34-849C-88340557CFE9}"/>
              </a:ext>
            </a:extLst>
          </p:cNvPr>
          <p:cNvPicPr>
            <a:picLocks noGrp="1" noChangeAspect="1"/>
          </p:cNvPicPr>
          <p:nvPr>
            <p:ph idx="1"/>
          </p:nvPr>
        </p:nvPicPr>
        <p:blipFill>
          <a:blip r:embed="rId2"/>
          <a:stretch>
            <a:fillRect/>
          </a:stretch>
        </p:blipFill>
        <p:spPr>
          <a:xfrm>
            <a:off x="457200" y="990600"/>
            <a:ext cx="8229600" cy="5562599"/>
          </a:xfrm>
        </p:spPr>
      </p:pic>
    </p:spTree>
    <p:extLst>
      <p:ext uri="{BB962C8B-B14F-4D97-AF65-F5344CB8AC3E}">
        <p14:creationId xmlns:p14="http://schemas.microsoft.com/office/powerpoint/2010/main" val="250305279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0377DE-0578-44F3-A060-A9A6216FCAB9}"/>
              </a:ext>
            </a:extLst>
          </p:cNvPr>
          <p:cNvSpPr>
            <a:spLocks noGrp="1"/>
          </p:cNvSpPr>
          <p:nvPr>
            <p:ph type="title"/>
          </p:nvPr>
        </p:nvSpPr>
        <p:spPr>
          <a:xfrm>
            <a:off x="457200" y="274638"/>
            <a:ext cx="8229600" cy="639762"/>
          </a:xfrm>
        </p:spPr>
        <p:txBody>
          <a:bodyPr>
            <a:normAutofit fontScale="90000"/>
          </a:bodyPr>
          <a:lstStyle/>
          <a:p>
            <a:r>
              <a:rPr lang="en-IN" dirty="0">
                <a:solidFill>
                  <a:srgbClr val="0070C0"/>
                </a:solidFill>
              </a:rPr>
              <a:t>Example</a:t>
            </a:r>
          </a:p>
        </p:txBody>
      </p:sp>
      <p:pic>
        <p:nvPicPr>
          <p:cNvPr id="5" name="Content Placeholder 4">
            <a:extLst>
              <a:ext uri="{FF2B5EF4-FFF2-40B4-BE49-F238E27FC236}">
                <a16:creationId xmlns:a16="http://schemas.microsoft.com/office/drawing/2014/main" id="{FD63264B-996F-4725-8194-6CCFB5710077}"/>
              </a:ext>
            </a:extLst>
          </p:cNvPr>
          <p:cNvPicPr>
            <a:picLocks noGrp="1" noChangeAspect="1"/>
          </p:cNvPicPr>
          <p:nvPr>
            <p:ph idx="1"/>
          </p:nvPr>
        </p:nvPicPr>
        <p:blipFill>
          <a:blip r:embed="rId2"/>
          <a:stretch>
            <a:fillRect/>
          </a:stretch>
        </p:blipFill>
        <p:spPr>
          <a:xfrm>
            <a:off x="457200" y="914400"/>
            <a:ext cx="8229600" cy="5715000"/>
          </a:xfrm>
          <a:prstGeom prst="rect">
            <a:avLst/>
          </a:prstGeom>
          <a:ln>
            <a:solidFill>
              <a:srgbClr val="00B050"/>
            </a:solidFill>
          </a:ln>
        </p:spPr>
      </p:pic>
    </p:spTree>
    <p:extLst>
      <p:ext uri="{BB962C8B-B14F-4D97-AF65-F5344CB8AC3E}">
        <p14:creationId xmlns:p14="http://schemas.microsoft.com/office/powerpoint/2010/main" val="115275719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F939AC-9287-4E7D-A4D4-86B356F8A0AD}"/>
              </a:ext>
            </a:extLst>
          </p:cNvPr>
          <p:cNvSpPr>
            <a:spLocks noGrp="1"/>
          </p:cNvSpPr>
          <p:nvPr>
            <p:ph type="title"/>
          </p:nvPr>
        </p:nvSpPr>
        <p:spPr>
          <a:xfrm>
            <a:off x="457200" y="187552"/>
            <a:ext cx="8229600" cy="650648"/>
          </a:xfrm>
        </p:spPr>
        <p:txBody>
          <a:bodyPr>
            <a:normAutofit fontScale="90000"/>
          </a:bodyPr>
          <a:lstStyle/>
          <a:p>
            <a:br>
              <a:rPr lang="en-IN" dirty="0">
                <a:solidFill>
                  <a:srgbClr val="0070C0"/>
                </a:solidFill>
              </a:rPr>
            </a:br>
            <a:r>
              <a:rPr lang="en-IN" dirty="0">
                <a:solidFill>
                  <a:srgbClr val="0070C0"/>
                </a:solidFill>
              </a:rPr>
              <a:t>Events and Bindings </a:t>
            </a:r>
            <a:br>
              <a:rPr lang="en-IN" dirty="0">
                <a:solidFill>
                  <a:srgbClr val="0070C0"/>
                </a:solidFill>
              </a:rPr>
            </a:br>
            <a:endParaRPr lang="en-IN" dirty="0">
              <a:solidFill>
                <a:srgbClr val="0070C0"/>
              </a:solidFill>
            </a:endParaRPr>
          </a:p>
        </p:txBody>
      </p:sp>
      <p:sp>
        <p:nvSpPr>
          <p:cNvPr id="3" name="Content Placeholder 2">
            <a:extLst>
              <a:ext uri="{FF2B5EF4-FFF2-40B4-BE49-F238E27FC236}">
                <a16:creationId xmlns:a16="http://schemas.microsoft.com/office/drawing/2014/main" id="{6F84E5C6-195F-49B4-AC35-8A65CA4AB2A2}"/>
              </a:ext>
            </a:extLst>
          </p:cNvPr>
          <p:cNvSpPr>
            <a:spLocks noGrp="1"/>
          </p:cNvSpPr>
          <p:nvPr>
            <p:ph idx="1"/>
          </p:nvPr>
        </p:nvSpPr>
        <p:spPr>
          <a:xfrm>
            <a:off x="152400" y="838200"/>
            <a:ext cx="8534400" cy="5832248"/>
          </a:xfrm>
          <a:ln>
            <a:solidFill>
              <a:srgbClr val="00B050"/>
            </a:solidFill>
          </a:ln>
        </p:spPr>
        <p:txBody>
          <a:bodyPr>
            <a:normAutofit/>
          </a:bodyPr>
          <a:lstStyle/>
          <a:p>
            <a:r>
              <a:rPr lang="en-US" b="0" i="0" dirty="0" err="1">
                <a:effectLst/>
              </a:rPr>
              <a:t>Tkinter</a:t>
            </a:r>
            <a:r>
              <a:rPr lang="en-US" b="0" i="0" dirty="0">
                <a:effectLst/>
              </a:rPr>
              <a:t> provides a mechanism to let the programmer deal with events. </a:t>
            </a:r>
          </a:p>
          <a:p>
            <a:r>
              <a:rPr lang="en-US" b="0" i="0" dirty="0">
                <a:effectLst/>
              </a:rPr>
              <a:t>For each widget, it's possible to bind Python functions and methods to an event.</a:t>
            </a:r>
          </a:p>
          <a:p>
            <a:pPr marL="0" indent="0">
              <a:buNone/>
            </a:pPr>
            <a:r>
              <a:rPr lang="en-US" b="0" i="1" dirty="0">
                <a:effectLst/>
              </a:rPr>
              <a:t>Syntax: </a:t>
            </a:r>
            <a:r>
              <a:rPr lang="en-US" b="0" i="1" dirty="0" err="1">
                <a:solidFill>
                  <a:srgbClr val="FF0000"/>
                </a:solidFill>
                <a:effectLst/>
              </a:rPr>
              <a:t>widget.bind</a:t>
            </a:r>
            <a:r>
              <a:rPr lang="en-US" b="0" i="1" dirty="0">
                <a:solidFill>
                  <a:srgbClr val="FF0000"/>
                </a:solidFill>
                <a:effectLst/>
              </a:rPr>
              <a:t>(event, handler)</a:t>
            </a:r>
            <a:br>
              <a:rPr lang="en-US" dirty="0">
                <a:solidFill>
                  <a:srgbClr val="FF0000"/>
                </a:solidFill>
              </a:rPr>
            </a:br>
            <a:br>
              <a:rPr lang="en-US" dirty="0"/>
            </a:br>
            <a:r>
              <a:rPr lang="en-US" b="0" i="0" dirty="0">
                <a:effectLst/>
              </a:rPr>
              <a:t>If the defined event occurs in the widget, </a:t>
            </a:r>
          </a:p>
          <a:p>
            <a:pPr marL="0" indent="0">
              <a:buNone/>
            </a:pPr>
            <a:r>
              <a:rPr lang="en-US" b="0" i="0" dirty="0">
                <a:effectLst/>
              </a:rPr>
              <a:t>the "handler" function is called with an event object. </a:t>
            </a:r>
            <a:endParaRPr lang="en-IN" dirty="0"/>
          </a:p>
        </p:txBody>
      </p:sp>
    </p:spTree>
    <p:extLst>
      <p:ext uri="{BB962C8B-B14F-4D97-AF65-F5344CB8AC3E}">
        <p14:creationId xmlns:p14="http://schemas.microsoft.com/office/powerpoint/2010/main" val="418223375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898C7E-53E1-4E02-9FE3-C32ABD820C66}"/>
              </a:ext>
            </a:extLst>
          </p:cNvPr>
          <p:cNvSpPr>
            <a:spLocks noGrp="1"/>
          </p:cNvSpPr>
          <p:nvPr>
            <p:ph type="title"/>
          </p:nvPr>
        </p:nvSpPr>
        <p:spPr>
          <a:xfrm>
            <a:off x="457200" y="274638"/>
            <a:ext cx="8229600" cy="457199"/>
          </a:xfrm>
        </p:spPr>
        <p:txBody>
          <a:bodyPr>
            <a:normAutofit fontScale="90000"/>
          </a:bodyPr>
          <a:lstStyle/>
          <a:p>
            <a:r>
              <a:rPr lang="en-IN" dirty="0">
                <a:solidFill>
                  <a:srgbClr val="0070C0"/>
                </a:solidFill>
              </a:rPr>
              <a:t>Keyboard Event Handling</a:t>
            </a:r>
          </a:p>
        </p:txBody>
      </p:sp>
      <p:pic>
        <p:nvPicPr>
          <p:cNvPr id="4" name="Content Placeholder 3">
            <a:extLst>
              <a:ext uri="{FF2B5EF4-FFF2-40B4-BE49-F238E27FC236}">
                <a16:creationId xmlns:a16="http://schemas.microsoft.com/office/drawing/2014/main" id="{3E75806E-F7DF-4575-BF06-868C02EC8828}"/>
              </a:ext>
            </a:extLst>
          </p:cNvPr>
          <p:cNvPicPr>
            <a:picLocks noGrp="1" noChangeAspect="1"/>
          </p:cNvPicPr>
          <p:nvPr>
            <p:ph idx="1"/>
          </p:nvPr>
        </p:nvPicPr>
        <p:blipFill>
          <a:blip r:embed="rId2"/>
          <a:stretch>
            <a:fillRect/>
          </a:stretch>
        </p:blipFill>
        <p:spPr>
          <a:xfrm>
            <a:off x="0" y="990600"/>
            <a:ext cx="9067800" cy="5638800"/>
          </a:xfrm>
          <a:prstGeom prst="rect">
            <a:avLst/>
          </a:prstGeom>
        </p:spPr>
      </p:pic>
    </p:spTree>
    <p:extLst>
      <p:ext uri="{BB962C8B-B14F-4D97-AF65-F5344CB8AC3E}">
        <p14:creationId xmlns:p14="http://schemas.microsoft.com/office/powerpoint/2010/main" val="278708177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1774</TotalTime>
  <Words>3321</Words>
  <Application>Microsoft Office PowerPoint</Application>
  <PresentationFormat>On-screen Show (4:3)</PresentationFormat>
  <Paragraphs>400</Paragraphs>
  <Slides>108</Slides>
  <Notes>8</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108</vt:i4>
      </vt:variant>
    </vt:vector>
  </HeadingPairs>
  <TitlesOfParts>
    <vt:vector size="119" baseType="lpstr">
      <vt:lpstr>Arial</vt:lpstr>
      <vt:lpstr>Calibri</vt:lpstr>
      <vt:lpstr>Georgia</vt:lpstr>
      <vt:lpstr>Helvetica</vt:lpstr>
      <vt:lpstr>Nunito Sans</vt:lpstr>
      <vt:lpstr>open sans</vt:lpstr>
      <vt:lpstr>open sans</vt:lpstr>
      <vt:lpstr>urw-din</vt:lpstr>
      <vt:lpstr>verdana</vt:lpstr>
      <vt:lpstr>Wingdings</vt:lpstr>
      <vt:lpstr>Office Theme</vt:lpstr>
      <vt:lpstr>UNIT III  GUI PROGRAMMING</vt:lpstr>
      <vt:lpstr>SYLLABUS</vt:lpstr>
      <vt:lpstr>Introduction to GUI</vt:lpstr>
      <vt:lpstr>GUI - Tkinter Library</vt:lpstr>
      <vt:lpstr>Execution of application in Tkinter</vt:lpstr>
      <vt:lpstr>PowerPoint Presentation</vt:lpstr>
      <vt:lpstr> Introduction to Tkinter Widgets </vt:lpstr>
      <vt:lpstr>The Root Window</vt:lpstr>
      <vt:lpstr> Output  </vt:lpstr>
      <vt:lpstr>Working with Containers</vt:lpstr>
      <vt:lpstr>Canvas</vt:lpstr>
      <vt:lpstr>PowerPoint Presentation</vt:lpstr>
      <vt:lpstr>PowerPoint Presentation</vt:lpstr>
      <vt:lpstr>Drawing Shapes</vt:lpstr>
      <vt:lpstr>create_line()</vt:lpstr>
      <vt:lpstr>PowerPoint Presentation</vt:lpstr>
      <vt:lpstr>Output</vt:lpstr>
      <vt:lpstr>Example- using arc</vt:lpstr>
      <vt:lpstr>To Display Image</vt:lpstr>
      <vt:lpstr>Attributes</vt:lpstr>
      <vt:lpstr>Fonts and Colors</vt:lpstr>
      <vt:lpstr>Frame</vt:lpstr>
      <vt:lpstr>PowerPoint Presentation</vt:lpstr>
      <vt:lpstr>Pack()</vt:lpstr>
      <vt:lpstr>Pack()</vt:lpstr>
      <vt:lpstr>Creation of Frame</vt:lpstr>
      <vt:lpstr>PowerPoint Presentation</vt:lpstr>
      <vt:lpstr>Frame output</vt:lpstr>
      <vt:lpstr>Widgets- GUI Controls</vt:lpstr>
      <vt:lpstr>PowerPoint Presentation</vt:lpstr>
      <vt:lpstr>PowerPoint Presentation</vt:lpstr>
      <vt:lpstr>PowerPoint Presentation</vt:lpstr>
      <vt:lpstr>Label</vt:lpstr>
      <vt:lpstr>PowerPoint Presentation</vt:lpstr>
      <vt:lpstr>Example for labelframewidget</vt:lpstr>
      <vt:lpstr>Example:</vt:lpstr>
      <vt:lpstr> Button </vt:lpstr>
      <vt:lpstr>PowerPoint Presentation</vt:lpstr>
      <vt:lpstr>PowerPoint Presentation</vt:lpstr>
      <vt:lpstr>PowerPoint Presentation</vt:lpstr>
      <vt:lpstr>Example </vt:lpstr>
      <vt:lpstr>Message</vt:lpstr>
      <vt:lpstr>Message example</vt:lpstr>
      <vt:lpstr>Message Example</vt:lpstr>
      <vt:lpstr>Example</vt:lpstr>
      <vt:lpstr>Text Widget</vt:lpstr>
      <vt:lpstr>PowerPoint Presentation</vt:lpstr>
      <vt:lpstr>PowerPoint Presentation</vt:lpstr>
      <vt:lpstr>PowerPoint Presentation</vt:lpstr>
      <vt:lpstr>Example</vt:lpstr>
      <vt:lpstr>Checkbutton</vt:lpstr>
      <vt:lpstr>PowerPoint Presentation</vt:lpstr>
      <vt:lpstr>CheckButton Examples</vt:lpstr>
      <vt:lpstr>PowerPoint Presentation</vt:lpstr>
      <vt:lpstr>Example</vt:lpstr>
      <vt:lpstr>Radiobutton</vt:lpstr>
      <vt:lpstr>PowerPoint Presentation</vt:lpstr>
      <vt:lpstr>Radiobutton output</vt:lpstr>
      <vt:lpstr>Radiobutton Example</vt:lpstr>
      <vt:lpstr>Example</vt:lpstr>
      <vt:lpstr>RadioButton Example</vt:lpstr>
      <vt:lpstr>PowerPoint Presentation</vt:lpstr>
      <vt:lpstr>Entry-Control</vt:lpstr>
      <vt:lpstr>Entry control example</vt:lpstr>
      <vt:lpstr>Entry Control Example</vt:lpstr>
      <vt:lpstr>Example</vt:lpstr>
      <vt:lpstr>Listbox</vt:lpstr>
      <vt:lpstr>PowerPoint Presentation</vt:lpstr>
      <vt:lpstr>PowerPoint Presentation</vt:lpstr>
      <vt:lpstr>PowerPoint Presentation</vt:lpstr>
      <vt:lpstr>ListBox Output</vt:lpstr>
      <vt:lpstr>Spinbox</vt:lpstr>
      <vt:lpstr>SpinBox Example</vt:lpstr>
      <vt:lpstr>SpinBox Example</vt:lpstr>
      <vt:lpstr>Example</vt:lpstr>
      <vt:lpstr>bind()</vt:lpstr>
      <vt:lpstr>PowerPoint Presentation</vt:lpstr>
      <vt:lpstr>Example</vt:lpstr>
      <vt:lpstr>Bind()</vt:lpstr>
      <vt:lpstr>Binding mouse movement with tkinter Frame. </vt:lpstr>
      <vt:lpstr>Layout Management</vt:lpstr>
      <vt:lpstr>Pack Layout Manager</vt:lpstr>
      <vt:lpstr>Pack- Options</vt:lpstr>
      <vt:lpstr>Example- fill option</vt:lpstr>
      <vt:lpstr>Padding - option</vt:lpstr>
      <vt:lpstr>PowerPoint Presentation</vt:lpstr>
      <vt:lpstr>PowerPoint Presentation</vt:lpstr>
      <vt:lpstr>PowerPoint Presentation</vt:lpstr>
      <vt:lpstr>Side -Option</vt:lpstr>
      <vt:lpstr>Place Layout Manager</vt:lpstr>
      <vt:lpstr>Example</vt:lpstr>
      <vt:lpstr>Place Geometry Manager Place Geometry Manager </vt:lpstr>
      <vt:lpstr>PowerPoint Presentation</vt:lpstr>
      <vt:lpstr>PowerPoint Presentation</vt:lpstr>
      <vt:lpstr>Grid Layout Manager</vt:lpstr>
      <vt:lpstr>PowerPoint Presentation</vt:lpstr>
      <vt:lpstr>Example</vt:lpstr>
      <vt:lpstr> Events and Bindings  </vt:lpstr>
      <vt:lpstr>Keyboard Event Handling</vt:lpstr>
      <vt:lpstr>Capturing keyboard events</vt:lpstr>
      <vt:lpstr>Mouse Event Handling</vt:lpstr>
      <vt:lpstr>Example</vt:lpstr>
      <vt:lpstr>Example</vt:lpstr>
      <vt:lpstr>Events and Binds</vt:lpstr>
      <vt:lpstr>PowerPoint Presentation</vt:lpstr>
      <vt:lpstr>PowerPoint Presentation</vt:lpstr>
      <vt:lpstr>Questions</vt:lpstr>
      <vt:lpstr>Write a Python Program to validate username and password.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PYTHON PROGRAMMING</dc:title>
  <dc:creator>Rajesh Inigo</dc:creator>
  <cp:lastModifiedBy>Roobini MS</cp:lastModifiedBy>
  <cp:revision>230</cp:revision>
  <dcterms:created xsi:type="dcterms:W3CDTF">2020-08-03T10:23:27Z</dcterms:created>
  <dcterms:modified xsi:type="dcterms:W3CDTF">2021-05-12T09:43:19Z</dcterms:modified>
</cp:coreProperties>
</file>